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4.svg" ContentType="image/svg+xml"/>
  <Override PartName="/ppt/media/image16.svg" ContentType="image/svg+xml"/>
  <Override PartName="/ppt/media/image2.svg" ContentType="image/svg+xml"/>
  <Override PartName="/ppt/media/image20.svg" ContentType="image/svg+xml"/>
  <Override PartName="/ppt/media/image23.svg" ContentType="image/svg+xml"/>
  <Override PartName="/ppt/media/image36.svg" ContentType="image/svg+xml"/>
  <Override PartName="/ppt/media/image38.svg" ContentType="image/svg+xml"/>
  <Override PartName="/ppt/media/image42.svg" ContentType="image/svg+xml"/>
  <Override PartName="/ppt/media/image44.svg" ContentType="image/svg+xml"/>
  <Override PartName="/ppt/media/image5.svg" ContentType="image/svg+xml"/>
  <Override PartName="/ppt/media/image56.svg" ContentType="image/svg+xml"/>
  <Override PartName="/ppt/media/image71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8288000" cy="10287000"/>
  <p:notesSz cx="6858000" cy="9144000"/>
  <p:embeddedFontLst>
    <p:embeddedFont>
      <p:font typeface="UID แนนโน๊ะ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  <p:embeddedFont>
      <p:font typeface="Angsana New" panose="020206030504050203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56" d="100"/>
          <a:sy n="56" d="100"/>
        </p:scale>
        <p:origin x="642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4.svg"/><Relationship Id="rId15" Type="http://schemas.openxmlformats.org/officeDocument/2006/relationships/image" Target="../media/image13.png"/><Relationship Id="rId14" Type="http://schemas.microsoft.com/office/2007/relationships/media" Target="../media/media1.m4a"/><Relationship Id="rId13" Type="http://schemas.openxmlformats.org/officeDocument/2006/relationships/audio" Target="NULL" TargetMode="External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svg"/><Relationship Id="rId3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6.svg"/><Relationship Id="rId3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jpeg"/><Relationship Id="rId8" Type="http://schemas.openxmlformats.org/officeDocument/2006/relationships/image" Target="../media/image71.svg"/><Relationship Id="rId7" Type="http://schemas.openxmlformats.org/officeDocument/2006/relationships/image" Target="../media/image70.png"/><Relationship Id="rId6" Type="http://schemas.openxmlformats.org/officeDocument/2006/relationships/image" Target="../media/image18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svg"/><Relationship Id="rId7" Type="http://schemas.openxmlformats.org/officeDocument/2006/relationships/image" Target="../media/image43.png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image" Target="../media/image18.png"/><Relationship Id="rId2" Type="http://schemas.openxmlformats.org/officeDocument/2006/relationships/image" Target="../media/image42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6.png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8413" y="1187691"/>
            <a:ext cx="8854295" cy="1170755"/>
            <a:chOff x="0" y="0"/>
            <a:chExt cx="11805727" cy="1561006"/>
          </a:xfrm>
        </p:grpSpPr>
        <p:sp>
          <p:nvSpPr>
            <p:cNvPr id="3" name="Freeform 3"/>
            <p:cNvSpPr/>
            <p:nvPr/>
          </p:nvSpPr>
          <p:spPr>
            <a:xfrm>
              <a:off x="1366189" y="0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62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878414" y="0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62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390639" y="0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62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62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269053" y="0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62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781278" y="0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62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293503" y="0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4" y="0"/>
                  </a:lnTo>
                  <a:lnTo>
                    <a:pt x="1512224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62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902864" y="0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4" y="0"/>
                  </a:lnTo>
                  <a:lnTo>
                    <a:pt x="1512224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62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8505148">
            <a:off x="12683455" y="-2259740"/>
            <a:ext cx="8279248" cy="7207816"/>
          </a:xfrm>
          <a:custGeom>
            <a:avLst/>
            <a:gdLst/>
            <a:ahLst/>
            <a:cxnLst/>
            <a:rect l="l" t="t" r="r" b="b"/>
            <a:pathLst>
              <a:path w="8279248" h="7207816">
                <a:moveTo>
                  <a:pt x="0" y="0"/>
                </a:moveTo>
                <a:lnTo>
                  <a:pt x="8279248" y="0"/>
                </a:lnTo>
                <a:lnTo>
                  <a:pt x="8279248" y="7207816"/>
                </a:lnTo>
                <a:lnTo>
                  <a:pt x="0" y="7207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326853" y="7391353"/>
            <a:ext cx="18844313" cy="3086100"/>
            <a:chOff x="0" y="0"/>
            <a:chExt cx="4963111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63111" cy="812800"/>
            </a:xfrm>
            <a:custGeom>
              <a:avLst/>
              <a:gdLst/>
              <a:ahLst/>
              <a:cxnLst/>
              <a:rect l="l" t="t" r="r" b="b"/>
              <a:pathLst>
                <a:path w="4963111" h="812800">
                  <a:moveTo>
                    <a:pt x="0" y="0"/>
                  </a:moveTo>
                  <a:lnTo>
                    <a:pt x="4963111" y="0"/>
                  </a:lnTo>
                  <a:lnTo>
                    <a:pt x="496311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4963111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id="15" name="Freeform 15"/>
          <p:cNvSpPr/>
          <p:nvPr/>
        </p:nvSpPr>
        <p:spPr>
          <a:xfrm rot="-1229205">
            <a:off x="12708279" y="566950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65500" y="7686087"/>
            <a:ext cx="16230600" cy="2098213"/>
          </a:xfrm>
          <a:custGeom>
            <a:avLst/>
            <a:gdLst/>
            <a:ahLst/>
            <a:cxnLst/>
            <a:rect l="l" t="t" r="r" b="b"/>
            <a:pathLst>
              <a:path w="16230600" h="2098213">
                <a:moveTo>
                  <a:pt x="0" y="0"/>
                </a:moveTo>
                <a:lnTo>
                  <a:pt x="16230600" y="0"/>
                </a:lnTo>
                <a:lnTo>
                  <a:pt x="16230600" y="2098214"/>
                </a:lnTo>
                <a:lnTo>
                  <a:pt x="0" y="20982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t="-52774"/>
            </a:stretch>
          </a:blipFill>
        </p:spPr>
      </p:sp>
      <p:sp>
        <p:nvSpPr>
          <p:cNvPr id="17" name="Freeform 17"/>
          <p:cNvSpPr/>
          <p:nvPr/>
        </p:nvSpPr>
        <p:spPr>
          <a:xfrm rot="4529258">
            <a:off x="68726" y="1143474"/>
            <a:ext cx="3193549" cy="1752460"/>
          </a:xfrm>
          <a:custGeom>
            <a:avLst/>
            <a:gdLst/>
            <a:ahLst/>
            <a:cxnLst/>
            <a:rect l="l" t="t" r="r" b="b"/>
            <a:pathLst>
              <a:path w="3193549" h="1752460">
                <a:moveTo>
                  <a:pt x="0" y="0"/>
                </a:moveTo>
                <a:lnTo>
                  <a:pt x="3193549" y="0"/>
                </a:lnTo>
                <a:lnTo>
                  <a:pt x="3193549" y="1752460"/>
                </a:lnTo>
                <a:lnTo>
                  <a:pt x="0" y="17524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V="1">
            <a:off x="1942346" y="617202"/>
            <a:ext cx="13896633" cy="1796489"/>
          </a:xfrm>
          <a:custGeom>
            <a:avLst/>
            <a:gdLst/>
            <a:ahLst/>
            <a:cxnLst/>
            <a:rect l="l" t="t" r="r" b="b"/>
            <a:pathLst>
              <a:path w="13896633" h="1796489">
                <a:moveTo>
                  <a:pt x="0" y="1796490"/>
                </a:moveTo>
                <a:lnTo>
                  <a:pt x="13896633" y="1796490"/>
                </a:lnTo>
                <a:lnTo>
                  <a:pt x="13896633" y="0"/>
                </a:lnTo>
                <a:lnTo>
                  <a:pt x="0" y="0"/>
                </a:lnTo>
                <a:lnTo>
                  <a:pt x="0" y="179649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t="-52774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167831" y="-1199464"/>
            <a:ext cx="5666663" cy="6187589"/>
          </a:xfrm>
          <a:custGeom>
            <a:avLst/>
            <a:gdLst/>
            <a:ahLst/>
            <a:cxnLst/>
            <a:rect l="l" t="t" r="r" b="b"/>
            <a:pathLst>
              <a:path w="5666663" h="6187589">
                <a:moveTo>
                  <a:pt x="0" y="0"/>
                </a:moveTo>
                <a:lnTo>
                  <a:pt x="5666663" y="0"/>
                </a:lnTo>
                <a:lnTo>
                  <a:pt x="5666663" y="6187589"/>
                </a:lnTo>
                <a:lnTo>
                  <a:pt x="0" y="61875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445579" y="1908082"/>
            <a:ext cx="15813721" cy="6313965"/>
            <a:chOff x="0" y="0"/>
            <a:chExt cx="4164931" cy="166293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64931" cy="1662937"/>
            </a:xfrm>
            <a:custGeom>
              <a:avLst/>
              <a:gdLst/>
              <a:ahLst/>
              <a:cxnLst/>
              <a:rect l="l" t="t" r="r" b="b"/>
              <a:pathLst>
                <a:path w="4164931" h="1662937">
                  <a:moveTo>
                    <a:pt x="10771" y="0"/>
                  </a:moveTo>
                  <a:lnTo>
                    <a:pt x="4154160" y="0"/>
                  </a:lnTo>
                  <a:cubicBezTo>
                    <a:pt x="4160108" y="0"/>
                    <a:pt x="4164931" y="4822"/>
                    <a:pt x="4164931" y="10771"/>
                  </a:cubicBezTo>
                  <a:lnTo>
                    <a:pt x="4164931" y="1652167"/>
                  </a:lnTo>
                  <a:cubicBezTo>
                    <a:pt x="4164931" y="1655023"/>
                    <a:pt x="4163796" y="1657763"/>
                    <a:pt x="4161776" y="1659783"/>
                  </a:cubicBezTo>
                  <a:cubicBezTo>
                    <a:pt x="4159756" y="1661802"/>
                    <a:pt x="4157017" y="1662937"/>
                    <a:pt x="4154160" y="1662937"/>
                  </a:cubicBezTo>
                  <a:lnTo>
                    <a:pt x="10771" y="1662937"/>
                  </a:lnTo>
                  <a:cubicBezTo>
                    <a:pt x="7914" y="1662937"/>
                    <a:pt x="5174" y="1661802"/>
                    <a:pt x="3155" y="1659783"/>
                  </a:cubicBezTo>
                  <a:cubicBezTo>
                    <a:pt x="1135" y="1657763"/>
                    <a:pt x="0" y="1655023"/>
                    <a:pt x="0" y="1652167"/>
                  </a:cubicBezTo>
                  <a:lnTo>
                    <a:pt x="0" y="10771"/>
                  </a:lnTo>
                  <a:cubicBezTo>
                    <a:pt x="0" y="7914"/>
                    <a:pt x="1135" y="5174"/>
                    <a:pt x="3155" y="3155"/>
                  </a:cubicBezTo>
                  <a:cubicBezTo>
                    <a:pt x="5174" y="1135"/>
                    <a:pt x="7914" y="0"/>
                    <a:pt x="10771" y="0"/>
                  </a:cubicBezTo>
                  <a:close/>
                </a:path>
              </a:pathLst>
            </a:custGeom>
            <a:solidFill>
              <a:srgbClr val="F8F8F8"/>
            </a:solidFill>
            <a:ln w="66675" cap="rnd">
              <a:solidFill>
                <a:srgbClr val="5B88B4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4164931" cy="1720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0"/>
                </a:lnSpc>
              </a:pPr>
            </a:p>
          </p:txBody>
        </p:sp>
      </p:grpSp>
      <p:sp>
        <p:nvSpPr>
          <p:cNvPr id="23" name="Freeform 23"/>
          <p:cNvSpPr/>
          <p:nvPr/>
        </p:nvSpPr>
        <p:spPr>
          <a:xfrm rot="-1406680">
            <a:off x="-1006053" y="6963762"/>
            <a:ext cx="4069505" cy="3542863"/>
          </a:xfrm>
          <a:custGeom>
            <a:avLst/>
            <a:gdLst/>
            <a:ahLst/>
            <a:cxnLst/>
            <a:rect l="l" t="t" r="r" b="b"/>
            <a:pathLst>
              <a:path w="4069505" h="3542863">
                <a:moveTo>
                  <a:pt x="0" y="0"/>
                </a:moveTo>
                <a:lnTo>
                  <a:pt x="4069506" y="0"/>
                </a:lnTo>
                <a:lnTo>
                  <a:pt x="4069506" y="3542864"/>
                </a:lnTo>
                <a:lnTo>
                  <a:pt x="0" y="3542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91231">
            <a:off x="15064723" y="6600604"/>
            <a:ext cx="2472066" cy="2434283"/>
          </a:xfrm>
          <a:custGeom>
            <a:avLst/>
            <a:gdLst/>
            <a:ahLst/>
            <a:cxnLst/>
            <a:rect l="l" t="t" r="r" b="b"/>
            <a:pathLst>
              <a:path w="2472066" h="2434283">
                <a:moveTo>
                  <a:pt x="0" y="0"/>
                </a:moveTo>
                <a:lnTo>
                  <a:pt x="2472066" y="0"/>
                </a:lnTo>
                <a:lnTo>
                  <a:pt x="2472066" y="2434283"/>
                </a:lnTo>
                <a:lnTo>
                  <a:pt x="0" y="2434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46211" y="5387222"/>
            <a:ext cx="564978" cy="514130"/>
          </a:xfrm>
          <a:custGeom>
            <a:avLst/>
            <a:gdLst/>
            <a:ahLst/>
            <a:cxnLst/>
            <a:rect l="l" t="t" r="r" b="b"/>
            <a:pathLst>
              <a:path w="564978" h="514130">
                <a:moveTo>
                  <a:pt x="0" y="0"/>
                </a:moveTo>
                <a:lnTo>
                  <a:pt x="564978" y="0"/>
                </a:lnTo>
                <a:lnTo>
                  <a:pt x="564978" y="514130"/>
                </a:lnTo>
                <a:lnTo>
                  <a:pt x="0" y="5141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042590" y="2955887"/>
            <a:ext cx="12796390" cy="1609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15"/>
              </a:lnSpc>
            </a:pPr>
            <a:r>
              <a:rPr lang="en-US" sz="9435">
                <a:solidFill>
                  <a:srgbClr val="36699B"/>
                </a:solidFill>
                <a:cs typeface="เอฟซี มินิมอล Bold" panose="020B0500040200020003"/>
              </a:rPr>
              <a:t>รายงานผลการดำเนินงาน</a:t>
            </a:r>
            <a:endParaRPr lang="en-US" sz="9435">
              <a:solidFill>
                <a:srgbClr val="36699B"/>
              </a:solidFill>
              <a:cs typeface="เอฟซี มินิมอล Bold" panose="020B0500040200020003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449338" y="4807424"/>
            <a:ext cx="9857225" cy="3366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</a:pPr>
            <a:r>
              <a:rPr lang="en-US" sz="4785" dirty="0" err="1">
                <a:solidFill>
                  <a:srgbClr val="5B88B4"/>
                </a:solidFill>
                <a:cs typeface="เอฟซี มินิมอล Bold" panose="020B0500040200020003"/>
              </a:rPr>
              <a:t>แผนปฏิบัติการส่งเสริมคุณธรรม</a:t>
            </a:r>
            <a:r>
              <a:rPr lang="en-US" sz="4785" dirty="0">
                <a:solidFill>
                  <a:srgbClr val="5B88B4"/>
                </a:solidFill>
                <a:cs typeface="เอฟซี มินิมอล Bold" panose="020B0500040200020003"/>
              </a:rPr>
              <a:t> </a:t>
            </a:r>
            <a:endParaRPr lang="en-US" sz="4785" dirty="0">
              <a:solidFill>
                <a:srgbClr val="5B88B4"/>
              </a:solidFill>
              <a:cs typeface="เอฟซี มินิมอล Bold" panose="020B0500040200020003"/>
            </a:endParaRPr>
          </a:p>
          <a:p>
            <a:pPr algn="ctr">
              <a:lnSpc>
                <a:spcPts val="6700"/>
              </a:lnSpc>
            </a:pPr>
            <a:r>
              <a:rPr lang="en-US" sz="4785" dirty="0" err="1">
                <a:solidFill>
                  <a:srgbClr val="5B88B4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ประจำปีงบประมาณ</a:t>
            </a:r>
            <a:r>
              <a:rPr lang="en-US" sz="4785" dirty="0">
                <a:solidFill>
                  <a:srgbClr val="5B88B4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 </a:t>
            </a:r>
            <a:r>
              <a:rPr lang="en-US" sz="4785" dirty="0" err="1">
                <a:solidFill>
                  <a:srgbClr val="5B88B4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พ.ศ</a:t>
            </a:r>
            <a:r>
              <a:rPr lang="en-US" sz="4785" dirty="0">
                <a:solidFill>
                  <a:srgbClr val="5B88B4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. 2566</a:t>
            </a:r>
            <a:endParaRPr lang="en-US" sz="4785" dirty="0">
              <a:solidFill>
                <a:srgbClr val="5B88B4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6700"/>
              </a:lnSpc>
            </a:pPr>
            <a:r>
              <a:rPr lang="en-US" sz="4785" dirty="0" err="1">
                <a:solidFill>
                  <a:srgbClr val="5B88B4"/>
                </a:solidFill>
                <a:cs typeface="เอฟซี มินิมอล Bold" panose="020B0500040200020003"/>
              </a:rPr>
              <a:t>เทศบาลตำบลบ้านสา</a:t>
            </a:r>
            <a:endParaRPr lang="en-US" sz="4785" dirty="0">
              <a:solidFill>
                <a:srgbClr val="5B88B4"/>
              </a:solidFill>
              <a:cs typeface="เอฟซี มินิมอล Bold" panose="020B0500040200020003"/>
            </a:endParaRPr>
          </a:p>
          <a:p>
            <a:pPr algn="ctr">
              <a:lnSpc>
                <a:spcPts val="6700"/>
              </a:lnSpc>
            </a:pPr>
            <a:endParaRPr lang="en-US" sz="4785" dirty="0">
              <a:solidFill>
                <a:srgbClr val="5B88B4"/>
              </a:solidFill>
              <a:cs typeface="เอฟซี มินิมอล Bold" panose="020B0500040200020003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254052" y="8867728"/>
            <a:ext cx="6247796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เอฟซี มินิมอล" panose="020B0500040200020003"/>
              </a:rPr>
              <a:t>www.bansa.go.th</a:t>
            </a:r>
            <a:endParaRPr lang="en-US" sz="3700">
              <a:solidFill>
                <a:srgbClr val="FFFFFF"/>
              </a:solidFill>
              <a:latin typeface="เอฟซี มินิมอล" panose="020B0500040200020003"/>
            </a:endParaRPr>
          </a:p>
        </p:txBody>
      </p:sp>
      <p:pic>
        <p:nvPicPr>
          <p:cNvPr id="29" name="Picture 29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end="368.915009"/>
                </p14:media>
              </p:ext>
            </p:ext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81348" y="8725447"/>
            <a:ext cx="732560" cy="73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/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5496" y="-99913"/>
            <a:ext cx="18878992" cy="4282482"/>
            <a:chOff x="0" y="0"/>
            <a:chExt cx="7032175" cy="15951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32175" cy="1595168"/>
            </a:xfrm>
            <a:custGeom>
              <a:avLst/>
              <a:gdLst/>
              <a:ahLst/>
              <a:cxnLst/>
              <a:rect l="l" t="t" r="r" b="b"/>
              <a:pathLst>
                <a:path w="7032175" h="1595168">
                  <a:moveTo>
                    <a:pt x="0" y="0"/>
                  </a:moveTo>
                  <a:lnTo>
                    <a:pt x="7032175" y="0"/>
                  </a:lnTo>
                  <a:lnTo>
                    <a:pt x="7032175" y="1595168"/>
                  </a:lnTo>
                  <a:lnTo>
                    <a:pt x="0" y="1595168"/>
                  </a:lnTo>
                  <a:close/>
                </a:path>
              </a:pathLst>
            </a:custGeom>
            <a:gradFill rotWithShape="1">
              <a:gsLst>
                <a:gs pos="0">
                  <a:srgbClr val="36699B">
                    <a:alpha val="100000"/>
                  </a:srgbClr>
                </a:gs>
                <a:gs pos="100000">
                  <a:srgbClr val="EFFDF2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032175" cy="161421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4071" y="397793"/>
            <a:ext cx="4869510" cy="486951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94911" y="20236"/>
                  </a:moveTo>
                  <a:lnTo>
                    <a:pt x="792564" y="217889"/>
                  </a:lnTo>
                  <a:cubicBezTo>
                    <a:pt x="805521" y="230846"/>
                    <a:pt x="812800" y="248419"/>
                    <a:pt x="812800" y="266743"/>
                  </a:cubicBezTo>
                  <a:lnTo>
                    <a:pt x="812800" y="546057"/>
                  </a:lnTo>
                  <a:cubicBezTo>
                    <a:pt x="812800" y="564381"/>
                    <a:pt x="805521" y="581954"/>
                    <a:pt x="792564" y="594911"/>
                  </a:cubicBezTo>
                  <a:lnTo>
                    <a:pt x="594911" y="792564"/>
                  </a:lnTo>
                  <a:cubicBezTo>
                    <a:pt x="581954" y="805521"/>
                    <a:pt x="564381" y="812800"/>
                    <a:pt x="546057" y="812800"/>
                  </a:cubicBezTo>
                  <a:lnTo>
                    <a:pt x="266743" y="812800"/>
                  </a:lnTo>
                  <a:cubicBezTo>
                    <a:pt x="248419" y="812800"/>
                    <a:pt x="230846" y="805521"/>
                    <a:pt x="217889" y="792564"/>
                  </a:cubicBezTo>
                  <a:lnTo>
                    <a:pt x="20236" y="594911"/>
                  </a:lnTo>
                  <a:cubicBezTo>
                    <a:pt x="7279" y="581954"/>
                    <a:pt x="0" y="564381"/>
                    <a:pt x="0" y="546057"/>
                  </a:cubicBezTo>
                  <a:lnTo>
                    <a:pt x="0" y="266743"/>
                  </a:lnTo>
                  <a:cubicBezTo>
                    <a:pt x="0" y="248419"/>
                    <a:pt x="7279" y="230846"/>
                    <a:pt x="20236" y="217889"/>
                  </a:cubicBezTo>
                  <a:lnTo>
                    <a:pt x="217889" y="20236"/>
                  </a:lnTo>
                  <a:cubicBezTo>
                    <a:pt x="230846" y="7279"/>
                    <a:pt x="248419" y="0"/>
                    <a:pt x="266743" y="0"/>
                  </a:cubicBezTo>
                  <a:lnTo>
                    <a:pt x="546057" y="0"/>
                  </a:lnTo>
                  <a:cubicBezTo>
                    <a:pt x="564381" y="0"/>
                    <a:pt x="581954" y="7279"/>
                    <a:pt x="594911" y="20236"/>
                  </a:cubicBezTo>
                  <a:close/>
                </a:path>
              </a:pathLst>
            </a:custGeom>
            <a:blipFill>
              <a:blip r:embed="rId1"/>
              <a:stretch>
                <a:fillRect t="-2453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5742402" y="3943412"/>
            <a:ext cx="2545598" cy="1954656"/>
          </a:xfrm>
          <a:custGeom>
            <a:avLst/>
            <a:gdLst/>
            <a:ahLst/>
            <a:cxnLst/>
            <a:rect l="l" t="t" r="r" b="b"/>
            <a:pathLst>
              <a:path w="2545598" h="1954656">
                <a:moveTo>
                  <a:pt x="0" y="0"/>
                </a:moveTo>
                <a:lnTo>
                  <a:pt x="2545598" y="0"/>
                </a:lnTo>
                <a:lnTo>
                  <a:pt x="2545598" y="1954655"/>
                </a:lnTo>
                <a:lnTo>
                  <a:pt x="0" y="1954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65175" y="6246779"/>
            <a:ext cx="8676045" cy="301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80"/>
              </a:lnSpc>
            </a:pPr>
            <a:r>
              <a:rPr lang="en-US" sz="472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2.กิจกรรมเผยแพร่ประชาสัมพันธ์ประมวลจริยธรรมและข้อบังคับจรรยาข้าราชการผ่านสื่อต่าง ๆ</a:t>
            </a:r>
            <a:endParaRPr lang="en-US" sz="472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just">
              <a:lnSpc>
                <a:spcPts val="7535"/>
              </a:lnSpc>
            </a:pPr>
            <a:endParaRPr lang="en-US" sz="472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441221" y="5840917"/>
            <a:ext cx="7965430" cy="4836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60"/>
              </a:lnSpc>
            </a:pPr>
            <a:r>
              <a:rPr lang="en-US" sz="2540">
                <a:solidFill>
                  <a:srgbClr val="2D5372"/>
                </a:solidFill>
                <a:cs typeface="เอฟซี มินิมอล" panose="020B0500040200020003"/>
              </a:rPr>
              <a:t>เพื่อให้พนักงาน ลูกจ้าง และพนักงานจ้าง ได้รับรู้และตระหนักรวมถึงปลูกฝังค่านิยมในการเป็นข้าราชการที่ดี</a:t>
            </a: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1270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1270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1270"/>
              </a:lnSpc>
            </a:pPr>
            <a:r>
              <a:rPr lang="en-US" sz="2540" u="sng" spc="-109">
                <a:solidFill>
                  <a:srgbClr val="2D5372"/>
                </a:solidFill>
                <a:cs typeface="เอฟซี มินิมอล" panose="020B0500040200020003"/>
              </a:rPr>
              <a:t>ผลลัพธ์เชิงปริมาณ</a:t>
            </a:r>
            <a:endParaRPr lang="en-US" sz="2540" u="sng" spc="-109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60"/>
              </a:lnSpc>
            </a:pPr>
            <a:r>
              <a:rPr lang="en-US" sz="2540">
                <a:solidFill>
                  <a:srgbClr val="2D5372"/>
                </a:solidFill>
                <a:cs typeface="เอฟซี มินิมอล" panose="020B0500040200020003"/>
              </a:rPr>
              <a:t>เ</a:t>
            </a:r>
            <a:r>
              <a:rPr lang="en-US" sz="2540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ผยแพร่ประชาสัมพันธ์ ปีละ 1 ครั้ง                               </a:t>
            </a:r>
            <a:endParaRPr lang="en-US" sz="2540">
              <a:solidFill>
                <a:srgbClr val="2D5372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3560"/>
              </a:lnSpc>
            </a:pPr>
            <a:endParaRPr lang="en-US" sz="2540">
              <a:solidFill>
                <a:srgbClr val="2D5372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1270"/>
              </a:lnSpc>
            </a:pPr>
            <a:r>
              <a:rPr lang="en-US" sz="2540" u="sng">
                <a:solidFill>
                  <a:srgbClr val="2D5372"/>
                </a:solidFill>
                <a:cs typeface="เอฟซี มินิมอล" panose="020B0500040200020003"/>
              </a:rPr>
              <a:t>ผลลัพธ์เชิงคุณภาพ</a:t>
            </a:r>
            <a:endParaRPr lang="en-US" sz="2540" u="sng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1270"/>
              </a:lnSpc>
            </a:pPr>
            <a:endParaRPr lang="en-US" sz="2540" u="sng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50"/>
              </a:lnSpc>
            </a:pPr>
            <a:r>
              <a:rPr lang="en-US" sz="2540">
                <a:solidFill>
                  <a:srgbClr val="2D5372"/>
                </a:solidFill>
                <a:cs typeface="เอฟซี มินิมอล" panose="020B0500040200020003"/>
              </a:rPr>
              <a:t>พนักงานลูกจ้างและพนักงานจ้างได้รับรู้และตระหนักถึงการ    มีจริยธรรมในการปฏิบัติงาน</a:t>
            </a: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05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05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05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05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26853" y="9754548"/>
            <a:ext cx="18844313" cy="722904"/>
            <a:chOff x="0" y="0"/>
            <a:chExt cx="4963111" cy="1903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63111" cy="190395"/>
            </a:xfrm>
            <a:custGeom>
              <a:avLst/>
              <a:gdLst/>
              <a:ahLst/>
              <a:cxnLst/>
              <a:rect l="l" t="t" r="r" b="b"/>
              <a:pathLst>
                <a:path w="4963111" h="190395">
                  <a:moveTo>
                    <a:pt x="0" y="0"/>
                  </a:moveTo>
                  <a:lnTo>
                    <a:pt x="4963111" y="0"/>
                  </a:lnTo>
                  <a:lnTo>
                    <a:pt x="4963111" y="190395"/>
                  </a:lnTo>
                  <a:lnTo>
                    <a:pt x="0" y="190395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4963111" cy="20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33582" y="813504"/>
            <a:ext cx="6767439" cy="3784534"/>
            <a:chOff x="0" y="0"/>
            <a:chExt cx="734264" cy="4106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34264" cy="410620"/>
            </a:xfrm>
            <a:custGeom>
              <a:avLst/>
              <a:gdLst/>
              <a:ahLst/>
              <a:cxnLst/>
              <a:rect l="l" t="t" r="r" b="b"/>
              <a:pathLst>
                <a:path w="734264" h="410620">
                  <a:moveTo>
                    <a:pt x="26312" y="0"/>
                  </a:moveTo>
                  <a:lnTo>
                    <a:pt x="707952" y="0"/>
                  </a:lnTo>
                  <a:cubicBezTo>
                    <a:pt x="722483" y="0"/>
                    <a:pt x="734264" y="11780"/>
                    <a:pt x="734264" y="26312"/>
                  </a:cubicBezTo>
                  <a:lnTo>
                    <a:pt x="734264" y="384308"/>
                  </a:lnTo>
                  <a:cubicBezTo>
                    <a:pt x="734264" y="398840"/>
                    <a:pt x="722483" y="410620"/>
                    <a:pt x="707952" y="410620"/>
                  </a:cubicBezTo>
                  <a:lnTo>
                    <a:pt x="26312" y="410620"/>
                  </a:lnTo>
                  <a:cubicBezTo>
                    <a:pt x="11780" y="410620"/>
                    <a:pt x="0" y="398840"/>
                    <a:pt x="0" y="384308"/>
                  </a:cubicBezTo>
                  <a:lnTo>
                    <a:pt x="0" y="26312"/>
                  </a:lnTo>
                  <a:cubicBezTo>
                    <a:pt x="0" y="11780"/>
                    <a:pt x="11780" y="0"/>
                    <a:pt x="26312" y="0"/>
                  </a:cubicBezTo>
                  <a:close/>
                </a:path>
              </a:pathLst>
            </a:custGeom>
            <a:blipFill>
              <a:blip r:embed="rId3"/>
              <a:stretch>
                <a:fillRect l="-5638" r="-5638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2301021" y="397793"/>
            <a:ext cx="4471068" cy="447106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96714" y="22039"/>
                  </a:moveTo>
                  <a:lnTo>
                    <a:pt x="790761" y="216086"/>
                  </a:lnTo>
                  <a:cubicBezTo>
                    <a:pt x="804872" y="230197"/>
                    <a:pt x="812800" y="249337"/>
                    <a:pt x="812800" y="269293"/>
                  </a:cubicBezTo>
                  <a:lnTo>
                    <a:pt x="812800" y="543507"/>
                  </a:lnTo>
                  <a:cubicBezTo>
                    <a:pt x="812800" y="563464"/>
                    <a:pt x="804872" y="582603"/>
                    <a:pt x="790761" y="596714"/>
                  </a:cubicBezTo>
                  <a:lnTo>
                    <a:pt x="596714" y="790761"/>
                  </a:lnTo>
                  <a:cubicBezTo>
                    <a:pt x="582603" y="804872"/>
                    <a:pt x="563464" y="812800"/>
                    <a:pt x="543507" y="812800"/>
                  </a:cubicBezTo>
                  <a:lnTo>
                    <a:pt x="269293" y="812800"/>
                  </a:lnTo>
                  <a:cubicBezTo>
                    <a:pt x="249337" y="812800"/>
                    <a:pt x="230197" y="804872"/>
                    <a:pt x="216086" y="790761"/>
                  </a:cubicBezTo>
                  <a:lnTo>
                    <a:pt x="22039" y="596714"/>
                  </a:lnTo>
                  <a:cubicBezTo>
                    <a:pt x="7928" y="582603"/>
                    <a:pt x="0" y="563464"/>
                    <a:pt x="0" y="543507"/>
                  </a:cubicBezTo>
                  <a:lnTo>
                    <a:pt x="0" y="269293"/>
                  </a:lnTo>
                  <a:cubicBezTo>
                    <a:pt x="0" y="249337"/>
                    <a:pt x="7928" y="230197"/>
                    <a:pt x="22039" y="216086"/>
                  </a:cubicBezTo>
                  <a:lnTo>
                    <a:pt x="216086" y="22039"/>
                  </a:lnTo>
                  <a:cubicBezTo>
                    <a:pt x="230197" y="7928"/>
                    <a:pt x="249337" y="0"/>
                    <a:pt x="269293" y="0"/>
                  </a:cubicBezTo>
                  <a:lnTo>
                    <a:pt x="543507" y="0"/>
                  </a:lnTo>
                  <a:cubicBezTo>
                    <a:pt x="563464" y="0"/>
                    <a:pt x="582603" y="7928"/>
                    <a:pt x="596714" y="22039"/>
                  </a:cubicBezTo>
                  <a:close/>
                </a:path>
              </a:pathLst>
            </a:custGeom>
            <a:blipFill>
              <a:blip r:embed="rId4"/>
              <a:stretch>
                <a:fillRect t="-8802" b="-8802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1918" y="0"/>
            <a:ext cx="10244916" cy="11961155"/>
            <a:chOff x="0" y="0"/>
            <a:chExt cx="1587206" cy="1853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7206" cy="1853096"/>
            </a:xfrm>
            <a:custGeom>
              <a:avLst/>
              <a:gdLst/>
              <a:ahLst/>
              <a:cxnLst/>
              <a:rect l="l" t="t" r="r" b="b"/>
              <a:pathLst>
                <a:path w="1587206" h="1853096">
                  <a:moveTo>
                    <a:pt x="0" y="0"/>
                  </a:moveTo>
                  <a:lnTo>
                    <a:pt x="1587206" y="0"/>
                  </a:lnTo>
                  <a:lnTo>
                    <a:pt x="1587206" y="1853096"/>
                  </a:lnTo>
                  <a:lnTo>
                    <a:pt x="0" y="1853096"/>
                  </a:lnTo>
                  <a:close/>
                </a:path>
              </a:pathLst>
            </a:custGeom>
            <a:blipFill>
              <a:blip r:embed="rId1"/>
              <a:stretch>
                <a:fillRect l="-11153" r="-1115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705781" y="2107581"/>
            <a:ext cx="10641046" cy="6042132"/>
            <a:chOff x="0" y="0"/>
            <a:chExt cx="3963649" cy="2250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63649" cy="2250614"/>
            </a:xfrm>
            <a:custGeom>
              <a:avLst/>
              <a:gdLst/>
              <a:ahLst/>
              <a:cxnLst/>
              <a:rect l="l" t="t" r="r" b="b"/>
              <a:pathLst>
                <a:path w="3963649" h="2250614">
                  <a:moveTo>
                    <a:pt x="0" y="0"/>
                  </a:moveTo>
                  <a:lnTo>
                    <a:pt x="3963649" y="0"/>
                  </a:lnTo>
                  <a:lnTo>
                    <a:pt x="3963649" y="2250614"/>
                  </a:lnTo>
                  <a:lnTo>
                    <a:pt x="0" y="2250614"/>
                  </a:ln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963649" cy="2269664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00073" y="7802014"/>
            <a:ext cx="18878992" cy="2824185"/>
            <a:chOff x="0" y="0"/>
            <a:chExt cx="7032175" cy="10519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32175" cy="1051971"/>
            </a:xfrm>
            <a:custGeom>
              <a:avLst/>
              <a:gdLst/>
              <a:ahLst/>
              <a:cxnLst/>
              <a:rect l="l" t="t" r="r" b="b"/>
              <a:pathLst>
                <a:path w="7032175" h="1051971">
                  <a:moveTo>
                    <a:pt x="0" y="0"/>
                  </a:moveTo>
                  <a:lnTo>
                    <a:pt x="7032175" y="0"/>
                  </a:lnTo>
                  <a:lnTo>
                    <a:pt x="7032175" y="1051971"/>
                  </a:lnTo>
                  <a:lnTo>
                    <a:pt x="0" y="1051971"/>
                  </a:ln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B5D4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7032175" cy="107102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sp>
        <p:nvSpPr>
          <p:cNvPr id="10" name="Freeform 10"/>
          <p:cNvSpPr/>
          <p:nvPr/>
        </p:nvSpPr>
        <p:spPr>
          <a:xfrm rot="6445665">
            <a:off x="14901441" y="1586663"/>
            <a:ext cx="1776826" cy="1703532"/>
          </a:xfrm>
          <a:custGeom>
            <a:avLst/>
            <a:gdLst/>
            <a:ahLst/>
            <a:cxnLst/>
            <a:rect l="l" t="t" r="r" b="b"/>
            <a:pathLst>
              <a:path w="1776826" h="1703532">
                <a:moveTo>
                  <a:pt x="0" y="0"/>
                </a:moveTo>
                <a:lnTo>
                  <a:pt x="1776826" y="0"/>
                </a:lnTo>
                <a:lnTo>
                  <a:pt x="1776826" y="1703532"/>
                </a:lnTo>
                <a:lnTo>
                  <a:pt x="0" y="170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500432" y="421424"/>
            <a:ext cx="7368170" cy="3212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5"/>
              </a:lnSpc>
            </a:pPr>
            <a:r>
              <a:rPr lang="en-US" sz="581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3.โครงการอบรมวินัยและการรักษาวินัยของเทศบาลตำบลบ้านสา </a:t>
            </a:r>
            <a:endParaRPr lang="en-US" sz="581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l">
              <a:lnSpc>
                <a:spcPts val="5435"/>
              </a:lnSpc>
            </a:pPr>
            <a:endParaRPr lang="en-US" sz="581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342998" y="2916373"/>
            <a:ext cx="7683039" cy="6160086"/>
            <a:chOff x="0" y="0"/>
            <a:chExt cx="2023517" cy="16224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23517" cy="1622409"/>
            </a:xfrm>
            <a:custGeom>
              <a:avLst/>
              <a:gdLst/>
              <a:ahLst/>
              <a:cxnLst/>
              <a:rect l="l" t="t" r="r" b="b"/>
              <a:pathLst>
                <a:path w="2023517" h="1622409">
                  <a:moveTo>
                    <a:pt x="24184" y="0"/>
                  </a:moveTo>
                  <a:lnTo>
                    <a:pt x="1999333" y="0"/>
                  </a:lnTo>
                  <a:cubicBezTo>
                    <a:pt x="2012689" y="0"/>
                    <a:pt x="2023517" y="10828"/>
                    <a:pt x="2023517" y="24184"/>
                  </a:cubicBezTo>
                  <a:lnTo>
                    <a:pt x="2023517" y="1598226"/>
                  </a:lnTo>
                  <a:cubicBezTo>
                    <a:pt x="2023517" y="1604640"/>
                    <a:pt x="2020969" y="1610791"/>
                    <a:pt x="2016433" y="1615326"/>
                  </a:cubicBezTo>
                  <a:cubicBezTo>
                    <a:pt x="2011898" y="1619862"/>
                    <a:pt x="2005747" y="1622409"/>
                    <a:pt x="1999333" y="1622409"/>
                  </a:cubicBezTo>
                  <a:lnTo>
                    <a:pt x="24184" y="1622409"/>
                  </a:lnTo>
                  <a:cubicBezTo>
                    <a:pt x="10828" y="1622409"/>
                    <a:pt x="0" y="1611582"/>
                    <a:pt x="0" y="1598226"/>
                  </a:cubicBezTo>
                  <a:lnTo>
                    <a:pt x="0" y="24184"/>
                  </a:lnTo>
                  <a:cubicBezTo>
                    <a:pt x="0" y="10828"/>
                    <a:pt x="10828" y="0"/>
                    <a:pt x="24184" y="0"/>
                  </a:cubicBezTo>
                  <a:close/>
                </a:path>
              </a:pathLst>
            </a:custGeom>
            <a:solidFill>
              <a:srgbClr val="36699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023517" cy="1679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0"/>
                </a:lnSpc>
              </a:p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8871" y="9116245"/>
            <a:ext cx="18336871" cy="1212292"/>
            <a:chOff x="0" y="0"/>
            <a:chExt cx="24449161" cy="1616389"/>
          </a:xfrm>
        </p:grpSpPr>
        <p:sp>
          <p:nvSpPr>
            <p:cNvPr id="16" name="Freeform 16"/>
            <p:cNvSpPr/>
            <p:nvPr/>
          </p:nvSpPr>
          <p:spPr>
            <a:xfrm>
              <a:off x="141466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98053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54641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752695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909282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065870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611229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63924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520511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677099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22458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975153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131740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288328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833687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265629" y="436362"/>
            <a:ext cx="6394423" cy="6394397"/>
            <a:chOff x="0" y="0"/>
            <a:chExt cx="6350000" cy="63499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3869" r="-23869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4662650" y="5438369"/>
            <a:ext cx="4727309" cy="4727290"/>
            <a:chOff x="0" y="0"/>
            <a:chExt cx="6350000" cy="63499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9549" r="-19549"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9751899" y="3244362"/>
            <a:ext cx="6865236" cy="569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cs typeface="เอฟซี มินิมอล" panose="020B0500040200020003"/>
              </a:rPr>
              <a:t>เพื่อป้องกัน ระงับ ยับยั้งการกระทำผิดวินัย และสร้างมาตรฐานในการปฏิบัติงานตามอำนาจหน้าที่ของบุคลากรในเทศบาลตำบลบ้านสา</a:t>
            </a: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r>
              <a:rPr lang="en-US" sz="270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ผลลัพธ์เชิงปริมาณ</a:t>
            </a:r>
            <a:endParaRPr lang="en-US" sz="270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มีบุคลากรเข้าร่วมโครงการ จำนวน 50 คน</a:t>
            </a:r>
            <a:endParaRPr lang="en-US" sz="270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endParaRPr lang="en-US" sz="270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r>
              <a:rPr lang="en-US" sz="270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ผลลัพธ์เชิงคุณภาพ</a:t>
            </a:r>
            <a:endParaRPr lang="en-US" sz="270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cs typeface="เอฟซี มินิมอล" panose="020B0500040200020003"/>
              </a:rPr>
              <a:t>พนักงาน ลูกจ้าง และพนักงานจ้างได้รับรู้และตระหนักถึงการมีวินัยในการปฏิบัติงาน</a:t>
            </a: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2082" y="-684438"/>
            <a:ext cx="9536082" cy="10971438"/>
            <a:chOff x="0" y="0"/>
            <a:chExt cx="3552064" cy="4086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2065" cy="4086716"/>
            </a:xfrm>
            <a:custGeom>
              <a:avLst/>
              <a:gdLst/>
              <a:ahLst/>
              <a:cxnLst/>
              <a:rect l="l" t="t" r="r" b="b"/>
              <a:pathLst>
                <a:path w="3552065" h="4086716">
                  <a:moveTo>
                    <a:pt x="4059" y="0"/>
                  </a:moveTo>
                  <a:lnTo>
                    <a:pt x="3548005" y="0"/>
                  </a:lnTo>
                  <a:cubicBezTo>
                    <a:pt x="3549082" y="0"/>
                    <a:pt x="3550114" y="428"/>
                    <a:pt x="3550876" y="1189"/>
                  </a:cubicBezTo>
                  <a:cubicBezTo>
                    <a:pt x="3551637" y="1950"/>
                    <a:pt x="3552065" y="2983"/>
                    <a:pt x="3552065" y="4059"/>
                  </a:cubicBezTo>
                  <a:lnTo>
                    <a:pt x="3552065" y="4082656"/>
                  </a:lnTo>
                  <a:cubicBezTo>
                    <a:pt x="3552065" y="4083733"/>
                    <a:pt x="3551637" y="4084765"/>
                    <a:pt x="3550876" y="4085527"/>
                  </a:cubicBezTo>
                  <a:cubicBezTo>
                    <a:pt x="3550114" y="4086288"/>
                    <a:pt x="3549082" y="4086716"/>
                    <a:pt x="3548005" y="4086716"/>
                  </a:cubicBezTo>
                  <a:lnTo>
                    <a:pt x="4059" y="4086716"/>
                  </a:lnTo>
                  <a:cubicBezTo>
                    <a:pt x="2983" y="4086716"/>
                    <a:pt x="1950" y="4086288"/>
                    <a:pt x="1189" y="4085527"/>
                  </a:cubicBezTo>
                  <a:cubicBezTo>
                    <a:pt x="428" y="4084765"/>
                    <a:pt x="0" y="4083733"/>
                    <a:pt x="0" y="4082656"/>
                  </a:cubicBezTo>
                  <a:lnTo>
                    <a:pt x="0" y="4059"/>
                  </a:lnTo>
                  <a:cubicBezTo>
                    <a:pt x="0" y="2983"/>
                    <a:pt x="428" y="1950"/>
                    <a:pt x="1189" y="1189"/>
                  </a:cubicBezTo>
                  <a:cubicBezTo>
                    <a:pt x="1950" y="428"/>
                    <a:pt x="2983" y="0"/>
                    <a:pt x="4059" y="0"/>
                  </a:cubicBez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552064" cy="410576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-661256" y="-798592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68694" y="-983322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8" y="0"/>
                </a:lnTo>
                <a:lnTo>
                  <a:pt x="2098588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634747"/>
            <a:ext cx="6118906" cy="5449175"/>
          </a:xfrm>
          <a:custGeom>
            <a:avLst/>
            <a:gdLst/>
            <a:ahLst/>
            <a:cxnLst/>
            <a:rect l="l" t="t" r="r" b="b"/>
            <a:pathLst>
              <a:path w="6118906" h="5449175">
                <a:moveTo>
                  <a:pt x="0" y="0"/>
                </a:moveTo>
                <a:lnTo>
                  <a:pt x="6118906" y="0"/>
                </a:lnTo>
                <a:lnTo>
                  <a:pt x="6118906" y="5449175"/>
                </a:lnTo>
                <a:lnTo>
                  <a:pt x="0" y="54491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817988" y="1293379"/>
            <a:ext cx="4770930" cy="4131911"/>
            <a:chOff x="0" y="0"/>
            <a:chExt cx="5859780" cy="5074920"/>
          </a:xfrm>
        </p:grpSpPr>
        <p:sp>
          <p:nvSpPr>
            <p:cNvPr id="9" name="Freeform 9"/>
            <p:cNvSpPr/>
            <p:nvPr/>
          </p:nvSpPr>
          <p:spPr>
            <a:xfrm>
              <a:off x="36830" y="31750"/>
              <a:ext cx="5786120" cy="5011420"/>
            </a:xfrm>
            <a:custGeom>
              <a:avLst/>
              <a:gdLst/>
              <a:ahLst/>
              <a:cxnLst/>
              <a:rect l="l" t="t" r="r" b="b"/>
              <a:pathLst>
                <a:path w="5786120" h="50114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5"/>
              <a:stretch>
                <a:fillRect l="-27075" r="-2707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5861050" cy="5074920"/>
            </a:xfrm>
            <a:custGeom>
              <a:avLst/>
              <a:gdLst/>
              <a:ahLst/>
              <a:cxnLst/>
              <a:rect l="l" t="t" r="r" b="b"/>
              <a:pathLst>
                <a:path w="5861050" h="507492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2424482" y="4913902"/>
            <a:ext cx="6033478" cy="5373098"/>
          </a:xfrm>
          <a:custGeom>
            <a:avLst/>
            <a:gdLst/>
            <a:ahLst/>
            <a:cxnLst/>
            <a:rect l="l" t="t" r="r" b="b"/>
            <a:pathLst>
              <a:path w="6033478" h="5373098">
                <a:moveTo>
                  <a:pt x="0" y="0"/>
                </a:moveTo>
                <a:lnTo>
                  <a:pt x="6033479" y="0"/>
                </a:lnTo>
                <a:lnTo>
                  <a:pt x="6033479" y="5373098"/>
                </a:lnTo>
                <a:lnTo>
                  <a:pt x="0" y="5373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952301" y="5444897"/>
            <a:ext cx="4977840" cy="4311107"/>
            <a:chOff x="0" y="0"/>
            <a:chExt cx="5859780" cy="5074920"/>
          </a:xfrm>
        </p:grpSpPr>
        <p:sp>
          <p:nvSpPr>
            <p:cNvPr id="13" name="Freeform 13"/>
            <p:cNvSpPr/>
            <p:nvPr/>
          </p:nvSpPr>
          <p:spPr>
            <a:xfrm>
              <a:off x="36830" y="31750"/>
              <a:ext cx="5786120" cy="5011420"/>
            </a:xfrm>
            <a:custGeom>
              <a:avLst/>
              <a:gdLst/>
              <a:ahLst/>
              <a:cxnLst/>
              <a:rect l="l" t="t" r="r" b="b"/>
              <a:pathLst>
                <a:path w="5786120" h="50114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6"/>
              <a:stretch>
                <a:fillRect l="-27104" r="-2710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861050" cy="5074920"/>
            </a:xfrm>
            <a:custGeom>
              <a:avLst/>
              <a:gdLst/>
              <a:ahLst/>
              <a:cxnLst/>
              <a:rect l="l" t="t" r="r" b="b"/>
              <a:pathLst>
                <a:path w="5861050" h="507492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69327" y="1057275"/>
            <a:ext cx="7753582" cy="35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0"/>
              </a:lnSpc>
            </a:pPr>
            <a:r>
              <a:rPr lang="en-US" sz="4105">
                <a:solidFill>
                  <a:srgbClr val="F8F8F8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4.โครงการยกย่องผู้มีคุณธรรมและจริยธรรมในการปฏิบัติราชการและให้บริการประชาชนดีเด่นประจำปี</a:t>
            </a:r>
            <a:endParaRPr lang="en-US" sz="4105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680"/>
              </a:lnSpc>
            </a:pPr>
            <a:endParaRPr lang="en-US" sz="4105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680"/>
              </a:lnSpc>
            </a:pPr>
            <a:endParaRPr lang="en-US" sz="4105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680"/>
              </a:lnSpc>
            </a:pPr>
            <a:endParaRPr lang="en-US" sz="4105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69327" y="3302185"/>
            <a:ext cx="7753582" cy="7332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5"/>
              </a:lnSpc>
            </a:pPr>
            <a:r>
              <a:rPr lang="en-US" sz="2880">
                <a:solidFill>
                  <a:srgbClr val="FFFFFF"/>
                </a:solidFill>
                <a:cs typeface="เอฟซี มินิมอล" panose="020B0500040200020003"/>
              </a:rPr>
              <a:t>เเพื่อเสริมสร้างประสิทธิภาพและเชิดชูเกียรติคุณ    ของพนักงาน</a:t>
            </a: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r>
              <a:rPr lang="en-US" sz="288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ผลลัพธ์เชิงปริมาณ</a:t>
            </a:r>
            <a:endParaRPr lang="en-US" sz="288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r>
              <a:rPr lang="en-US" sz="2880">
                <a:solidFill>
                  <a:srgbClr val="FFFFFF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มีบุคลากรเข้าร่วมโครงการ จำนวน 50 คน</a:t>
            </a:r>
            <a:endParaRPr lang="en-US" sz="288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r>
              <a:rPr lang="en-US" sz="288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ผลลัพธ์เชิงคุณภาพ</a:t>
            </a:r>
            <a:endParaRPr lang="en-US" sz="288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r>
              <a:rPr lang="en-US" sz="2880">
                <a:solidFill>
                  <a:srgbClr val="FFFFFF"/>
                </a:solidFill>
                <a:cs typeface="เอฟซี มินิมอล" panose="020B0500040200020003"/>
              </a:rPr>
              <a:t>บุคลากรในหน่วยงานมีคุณธรรมและจริยธรรมในการปฏิบัติราชการและมีการบริการที่ดี</a:t>
            </a: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5496" y="-99913"/>
            <a:ext cx="18878992" cy="4282482"/>
            <a:chOff x="0" y="0"/>
            <a:chExt cx="7032175" cy="15951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32175" cy="1595168"/>
            </a:xfrm>
            <a:custGeom>
              <a:avLst/>
              <a:gdLst/>
              <a:ahLst/>
              <a:cxnLst/>
              <a:rect l="l" t="t" r="r" b="b"/>
              <a:pathLst>
                <a:path w="7032175" h="1595168">
                  <a:moveTo>
                    <a:pt x="0" y="0"/>
                  </a:moveTo>
                  <a:lnTo>
                    <a:pt x="7032175" y="0"/>
                  </a:lnTo>
                  <a:lnTo>
                    <a:pt x="7032175" y="1595168"/>
                  </a:lnTo>
                  <a:lnTo>
                    <a:pt x="0" y="1595168"/>
                  </a:lnTo>
                  <a:close/>
                </a:path>
              </a:pathLst>
            </a:custGeom>
            <a:gradFill rotWithShape="1">
              <a:gsLst>
                <a:gs pos="0">
                  <a:srgbClr val="36699B">
                    <a:alpha val="100000"/>
                  </a:srgbClr>
                </a:gs>
                <a:gs pos="100000">
                  <a:srgbClr val="EFFDF2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032175" cy="161421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5742402" y="4400028"/>
            <a:ext cx="2545598" cy="1954656"/>
          </a:xfrm>
          <a:custGeom>
            <a:avLst/>
            <a:gdLst/>
            <a:ahLst/>
            <a:cxnLst/>
            <a:rect l="l" t="t" r="r" b="b"/>
            <a:pathLst>
              <a:path w="2545598" h="1954656">
                <a:moveTo>
                  <a:pt x="0" y="0"/>
                </a:moveTo>
                <a:lnTo>
                  <a:pt x="2545598" y="0"/>
                </a:lnTo>
                <a:lnTo>
                  <a:pt x="2545598" y="1954656"/>
                </a:lnTo>
                <a:lnTo>
                  <a:pt x="0" y="195465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38225" y="1548497"/>
            <a:ext cx="7806715" cy="341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10"/>
              </a:lnSpc>
            </a:pPr>
            <a:r>
              <a:rPr lang="en-US" sz="422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5.กิจกรรมการเผยแพร่ความรู้ด้านการป้องกันการทุจริต สร้างค่านิยม ในการรักษาวินัยและการส่งเสริมคุณธรรมจริยธรรม</a:t>
            </a:r>
            <a:endParaRPr lang="en-US" sz="422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just">
              <a:lnSpc>
                <a:spcPts val="7535"/>
              </a:lnSpc>
            </a:pPr>
            <a:endParaRPr lang="en-US" sz="422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18018" y="1472297"/>
            <a:ext cx="8351799" cy="5798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60"/>
              </a:lnSpc>
            </a:pPr>
            <a:r>
              <a:rPr lang="en-US" sz="2540">
                <a:solidFill>
                  <a:srgbClr val="2D5372"/>
                </a:solidFill>
                <a:cs typeface="เอฟซี มินิมอล" panose="020B0500040200020003"/>
              </a:rPr>
              <a:t>เพื่อเป็นการสร้างค่านิยมในการรักษาวินัย คุณธรรม จริยธรรม และต่อต้านการทุจริตประพฤติมิชอบรวมถึงการป้องกันการทุจริตในรูปแบบต่าง ๆ</a:t>
            </a: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1270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1270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1270"/>
              </a:lnSpc>
            </a:pPr>
            <a:r>
              <a:rPr lang="en-US" sz="2540" u="sng" spc="-109">
                <a:solidFill>
                  <a:srgbClr val="2D5372"/>
                </a:solidFill>
                <a:cs typeface="เอฟซี มินิมอล" panose="020B0500040200020003"/>
              </a:rPr>
              <a:t>ผลลัพธ์เชิงปริมาณ</a:t>
            </a:r>
            <a:endParaRPr lang="en-US" sz="2540" u="sng" spc="-109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40"/>
              </a:lnSpc>
            </a:pPr>
            <a:r>
              <a:rPr lang="en-US" sz="2540" spc="2">
                <a:solidFill>
                  <a:srgbClr val="2D5372"/>
                </a:solidFill>
                <a:cs typeface="เอฟซี มินิมอล" panose="020B0500040200020003"/>
              </a:rPr>
              <a:t>เผยแพร่ประชาสัมพันธ์ทุกเดือน</a:t>
            </a:r>
            <a:endParaRPr lang="en-US" sz="2540" spc="2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170"/>
              </a:lnSpc>
            </a:pPr>
            <a:r>
              <a:rPr lang="en-US" sz="2540" spc="2">
                <a:solidFill>
                  <a:srgbClr val="2D5372"/>
                </a:solidFill>
                <a:latin typeface="เอฟซี มินิมอล" panose="020B0500040200020003"/>
              </a:rPr>
              <a:t>                               </a:t>
            </a:r>
            <a:endParaRPr lang="en-US" sz="2540" spc="2">
              <a:solidFill>
                <a:srgbClr val="2D5372"/>
              </a:solidFill>
              <a:latin typeface="เอฟซี มินิมอล" panose="020B0500040200020003"/>
            </a:endParaRPr>
          </a:p>
          <a:p>
            <a:pPr algn="just">
              <a:lnSpc>
                <a:spcPts val="1270"/>
              </a:lnSpc>
            </a:pPr>
            <a:r>
              <a:rPr lang="en-US" sz="2540" u="sng">
                <a:solidFill>
                  <a:srgbClr val="2D5372"/>
                </a:solidFill>
                <a:cs typeface="เอฟซี มินิมอล" panose="020B0500040200020003"/>
              </a:rPr>
              <a:t>ผลลัพธ์เชิงคุณภาพ</a:t>
            </a:r>
            <a:endParaRPr lang="en-US" sz="2540" u="sng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1270"/>
              </a:lnSpc>
            </a:pPr>
            <a:endParaRPr lang="en-US" sz="2540" u="sng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050"/>
              </a:lnSpc>
            </a:pPr>
            <a:r>
              <a:rPr lang="en-US" sz="2540">
                <a:solidFill>
                  <a:srgbClr val="2D5372"/>
                </a:solidFill>
                <a:cs typeface="เอฟซี มินิมอล" panose="020B0500040200020003"/>
              </a:rPr>
              <a:t>พนักงาน ลูกจ้าง และพนักงานจ้างได้รับรู้และตระหนัก              ถึงการรักษาวินัย </a:t>
            </a: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50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05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05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05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05"/>
              </a:lnSpc>
            </a:pPr>
            <a:endParaRPr lang="en-US" sz="2540">
              <a:solidFill>
                <a:srgbClr val="2D5372"/>
              </a:solidFill>
              <a:cs typeface="เอฟซี มินิมอล" panose="020B0500040200020003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-326853" y="9754548"/>
            <a:ext cx="18844313" cy="722904"/>
            <a:chOff x="0" y="0"/>
            <a:chExt cx="4963111" cy="1903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63111" cy="190395"/>
            </a:xfrm>
            <a:custGeom>
              <a:avLst/>
              <a:gdLst/>
              <a:ahLst/>
              <a:cxnLst/>
              <a:rect l="l" t="t" r="r" b="b"/>
              <a:pathLst>
                <a:path w="4963111" h="190395">
                  <a:moveTo>
                    <a:pt x="0" y="0"/>
                  </a:moveTo>
                  <a:lnTo>
                    <a:pt x="4963111" y="0"/>
                  </a:lnTo>
                  <a:lnTo>
                    <a:pt x="4963111" y="190395"/>
                  </a:lnTo>
                  <a:lnTo>
                    <a:pt x="0" y="190395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4963111" cy="20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4182569"/>
            <a:ext cx="5332746" cy="5183104"/>
            <a:chOff x="0" y="0"/>
            <a:chExt cx="946026" cy="9194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46025" cy="919479"/>
            </a:xfrm>
            <a:custGeom>
              <a:avLst/>
              <a:gdLst/>
              <a:ahLst/>
              <a:cxnLst/>
              <a:rect l="l" t="t" r="r" b="b"/>
              <a:pathLst>
                <a:path w="946025" h="919479">
                  <a:moveTo>
                    <a:pt x="100172" y="0"/>
                  </a:moveTo>
                  <a:lnTo>
                    <a:pt x="845853" y="0"/>
                  </a:lnTo>
                  <a:cubicBezTo>
                    <a:pt x="872421" y="0"/>
                    <a:pt x="897900" y="10554"/>
                    <a:pt x="916686" y="29340"/>
                  </a:cubicBezTo>
                  <a:cubicBezTo>
                    <a:pt x="935472" y="48126"/>
                    <a:pt x="946025" y="73605"/>
                    <a:pt x="946025" y="100172"/>
                  </a:cubicBezTo>
                  <a:lnTo>
                    <a:pt x="946025" y="819307"/>
                  </a:lnTo>
                  <a:cubicBezTo>
                    <a:pt x="946025" y="845874"/>
                    <a:pt x="935472" y="871353"/>
                    <a:pt x="916686" y="890139"/>
                  </a:cubicBezTo>
                  <a:cubicBezTo>
                    <a:pt x="897900" y="908925"/>
                    <a:pt x="872421" y="919479"/>
                    <a:pt x="845853" y="919479"/>
                  </a:cubicBezTo>
                  <a:lnTo>
                    <a:pt x="100172" y="919479"/>
                  </a:lnTo>
                  <a:cubicBezTo>
                    <a:pt x="73605" y="919479"/>
                    <a:pt x="48126" y="908925"/>
                    <a:pt x="29340" y="890139"/>
                  </a:cubicBezTo>
                  <a:cubicBezTo>
                    <a:pt x="10554" y="871353"/>
                    <a:pt x="0" y="845874"/>
                    <a:pt x="0" y="819307"/>
                  </a:cubicBezTo>
                  <a:lnTo>
                    <a:pt x="0" y="100172"/>
                  </a:lnTo>
                  <a:cubicBezTo>
                    <a:pt x="0" y="73605"/>
                    <a:pt x="10554" y="48126"/>
                    <a:pt x="29340" y="29340"/>
                  </a:cubicBezTo>
                  <a:cubicBezTo>
                    <a:pt x="48126" y="10554"/>
                    <a:pt x="73605" y="0"/>
                    <a:pt x="100172" y="0"/>
                  </a:cubicBezTo>
                  <a:close/>
                </a:path>
              </a:pathLst>
            </a:custGeom>
            <a:blipFill>
              <a:blip r:embed="rId2"/>
              <a:stretch>
                <a:fillRect l="-36462" r="-36462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7061127" y="5539018"/>
            <a:ext cx="4165746" cy="4048851"/>
            <a:chOff x="0" y="0"/>
            <a:chExt cx="946026" cy="9194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46025" cy="919479"/>
            </a:xfrm>
            <a:custGeom>
              <a:avLst/>
              <a:gdLst/>
              <a:ahLst/>
              <a:cxnLst/>
              <a:rect l="l" t="t" r="r" b="b"/>
              <a:pathLst>
                <a:path w="946025" h="919479">
                  <a:moveTo>
                    <a:pt x="128235" y="0"/>
                  </a:moveTo>
                  <a:lnTo>
                    <a:pt x="817791" y="0"/>
                  </a:lnTo>
                  <a:cubicBezTo>
                    <a:pt x="851801" y="0"/>
                    <a:pt x="884418" y="13510"/>
                    <a:pt x="908466" y="37559"/>
                  </a:cubicBezTo>
                  <a:cubicBezTo>
                    <a:pt x="932515" y="61608"/>
                    <a:pt x="946025" y="94225"/>
                    <a:pt x="946025" y="128235"/>
                  </a:cubicBezTo>
                  <a:lnTo>
                    <a:pt x="946025" y="791245"/>
                  </a:lnTo>
                  <a:cubicBezTo>
                    <a:pt x="946025" y="862067"/>
                    <a:pt x="888613" y="919479"/>
                    <a:pt x="817791" y="919479"/>
                  </a:cubicBezTo>
                  <a:lnTo>
                    <a:pt x="128235" y="919479"/>
                  </a:lnTo>
                  <a:cubicBezTo>
                    <a:pt x="57413" y="919479"/>
                    <a:pt x="0" y="862067"/>
                    <a:pt x="0" y="791245"/>
                  </a:cubicBezTo>
                  <a:lnTo>
                    <a:pt x="0" y="128235"/>
                  </a:lnTo>
                  <a:cubicBezTo>
                    <a:pt x="0" y="57413"/>
                    <a:pt x="57413" y="0"/>
                    <a:pt x="128235" y="0"/>
                  </a:cubicBezTo>
                  <a:close/>
                </a:path>
              </a:pathLst>
            </a:custGeom>
            <a:blipFill>
              <a:blip r:embed="rId3"/>
              <a:stretch>
                <a:fillRect t="-2266" b="-2266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1922198" y="5619850"/>
            <a:ext cx="3999416" cy="3887189"/>
            <a:chOff x="0" y="0"/>
            <a:chExt cx="946026" cy="91947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46025" cy="919479"/>
            </a:xfrm>
            <a:custGeom>
              <a:avLst/>
              <a:gdLst/>
              <a:ahLst/>
              <a:cxnLst/>
              <a:rect l="l" t="t" r="r" b="b"/>
              <a:pathLst>
                <a:path w="946025" h="919479">
                  <a:moveTo>
                    <a:pt x="133568" y="0"/>
                  </a:moveTo>
                  <a:lnTo>
                    <a:pt x="812458" y="0"/>
                  </a:lnTo>
                  <a:cubicBezTo>
                    <a:pt x="847882" y="0"/>
                    <a:pt x="881856" y="14072"/>
                    <a:pt x="906904" y="39121"/>
                  </a:cubicBezTo>
                  <a:cubicBezTo>
                    <a:pt x="931953" y="64170"/>
                    <a:pt x="946025" y="98143"/>
                    <a:pt x="946025" y="133568"/>
                  </a:cubicBezTo>
                  <a:lnTo>
                    <a:pt x="946025" y="785912"/>
                  </a:lnTo>
                  <a:cubicBezTo>
                    <a:pt x="946025" y="821336"/>
                    <a:pt x="931953" y="855309"/>
                    <a:pt x="906904" y="880358"/>
                  </a:cubicBezTo>
                  <a:cubicBezTo>
                    <a:pt x="881856" y="905407"/>
                    <a:pt x="847882" y="919479"/>
                    <a:pt x="812458" y="919479"/>
                  </a:cubicBezTo>
                  <a:lnTo>
                    <a:pt x="133568" y="919479"/>
                  </a:lnTo>
                  <a:cubicBezTo>
                    <a:pt x="98143" y="919479"/>
                    <a:pt x="64170" y="905407"/>
                    <a:pt x="39121" y="880358"/>
                  </a:cubicBezTo>
                  <a:cubicBezTo>
                    <a:pt x="14072" y="855309"/>
                    <a:pt x="0" y="821336"/>
                    <a:pt x="0" y="785912"/>
                  </a:cubicBezTo>
                  <a:lnTo>
                    <a:pt x="0" y="133568"/>
                  </a:lnTo>
                  <a:cubicBezTo>
                    <a:pt x="0" y="98143"/>
                    <a:pt x="14072" y="64170"/>
                    <a:pt x="39121" y="39121"/>
                  </a:cubicBezTo>
                  <a:cubicBezTo>
                    <a:pt x="64170" y="14072"/>
                    <a:pt x="98143" y="0"/>
                    <a:pt x="133568" y="0"/>
                  </a:cubicBezTo>
                  <a:close/>
                </a:path>
              </a:pathLst>
            </a:custGeom>
            <a:blipFill>
              <a:blip r:embed="rId4"/>
              <a:stretch>
                <a:fillRect t="-30991" b="-3099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0896" y="-972791"/>
            <a:ext cx="19549792" cy="12232582"/>
            <a:chOff x="0" y="0"/>
            <a:chExt cx="26066390" cy="16310110"/>
          </a:xfrm>
        </p:grpSpPr>
        <p:sp>
          <p:nvSpPr>
            <p:cNvPr id="3" name="Freeform 3"/>
            <p:cNvSpPr/>
            <p:nvPr/>
          </p:nvSpPr>
          <p:spPr>
            <a:xfrm rot="395830">
              <a:off x="19123972" y="9613599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3" y="0"/>
                  </a:lnTo>
                  <a:lnTo>
                    <a:pt x="3168133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395830">
              <a:off x="13574799" y="10797792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9"/>
                  </a:lnTo>
                  <a:lnTo>
                    <a:pt x="0" y="281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041888">
              <a:off x="8535184" y="12815307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1041888">
              <a:off x="6284460" y="857585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041888">
              <a:off x="17129333" y="5400811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718477">
              <a:off x="20943183" y="594933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1041888">
              <a:off x="4767149" y="1090123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1041888">
              <a:off x="2156023" y="8108556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822784">
              <a:off x="19637620" y="273100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7" y="0"/>
                  </a:lnTo>
                  <a:lnTo>
                    <a:pt x="2140837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41888">
              <a:off x="21662740" y="27611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1041888">
              <a:off x="16596736" y="73377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1041888">
              <a:off x="3038335" y="472188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1041888">
              <a:off x="235145" y="196122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1041888">
              <a:off x="23690409" y="472188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041888">
              <a:off x="4767149" y="171785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1041888">
              <a:off x="8718783" y="46293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1041888">
              <a:off x="1732772" y="11826588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579317">
              <a:off x="23300174" y="9673790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395830">
              <a:off x="13533827" y="14131264"/>
              <a:ext cx="2309931" cy="2052951"/>
            </a:xfrm>
            <a:custGeom>
              <a:avLst/>
              <a:gdLst/>
              <a:ahLst/>
              <a:cxnLst/>
              <a:rect l="l" t="t" r="r" b="b"/>
              <a:pathLst>
                <a:path w="2309931" h="2052951">
                  <a:moveTo>
                    <a:pt x="0" y="0"/>
                  </a:moveTo>
                  <a:lnTo>
                    <a:pt x="2309930" y="0"/>
                  </a:lnTo>
                  <a:lnTo>
                    <a:pt x="2309930" y="2052951"/>
                  </a:lnTo>
                  <a:lnTo>
                    <a:pt x="0" y="205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496581">
              <a:off x="18133966" y="12815307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930257">
            <a:off x="5153872" y="879871"/>
            <a:ext cx="7552267" cy="8229600"/>
          </a:xfrm>
          <a:custGeom>
            <a:avLst/>
            <a:gdLst/>
            <a:ahLst/>
            <a:cxnLst/>
            <a:rect l="l" t="t" r="r" b="b"/>
            <a:pathLst>
              <a:path w="7552267" h="8229600">
                <a:moveTo>
                  <a:pt x="0" y="0"/>
                </a:moveTo>
                <a:lnTo>
                  <a:pt x="7552267" y="0"/>
                </a:lnTo>
                <a:lnTo>
                  <a:pt x="75522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855923" y="3108960"/>
            <a:ext cx="7568172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700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ยุทธศาสตร์ที่ 3</a:t>
            </a:r>
            <a:endParaRPr lang="en-US" sz="700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7980"/>
              </a:lnSpc>
            </a:pPr>
            <a:endParaRPr lang="en-US" sz="700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16728" y="4342667"/>
            <a:ext cx="15844904" cy="4915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0"/>
              </a:lnSpc>
            </a:pPr>
            <a:r>
              <a:rPr lang="en-US" sz="5760">
                <a:solidFill>
                  <a:srgbClr val="36699B"/>
                </a:solidFill>
                <a:cs typeface="เอฟซี มินิมอล Bold" panose="020B0500040200020003"/>
              </a:rPr>
              <a:t>สร้างเครือข่ายความร่วมมือ</a:t>
            </a:r>
            <a:endParaRPr lang="en-US" sz="5760">
              <a:solidFill>
                <a:srgbClr val="36699B"/>
              </a:solidFill>
              <a:cs typeface="เอฟซี มินิมอล Bold" panose="020B0500040200020003"/>
            </a:endParaRPr>
          </a:p>
          <a:p>
            <a:pPr algn="ctr">
              <a:lnSpc>
                <a:spcPts val="6570"/>
              </a:lnSpc>
            </a:pPr>
            <a:r>
              <a:rPr lang="en-US" sz="5760">
                <a:solidFill>
                  <a:srgbClr val="36699B"/>
                </a:solidFill>
                <a:cs typeface="เอฟซี มินิมอล Bold" panose="020B0500040200020003"/>
              </a:rPr>
              <a:t>ในการส่งเสริมคุณธรรม</a:t>
            </a:r>
            <a:endParaRPr lang="en-US" sz="5760">
              <a:solidFill>
                <a:srgbClr val="36699B"/>
              </a:solidFill>
              <a:cs typeface="เอฟซี มินิมอล Bold" panose="020B0500040200020003"/>
            </a:endParaRPr>
          </a:p>
          <a:p>
            <a:pPr algn="ctr">
              <a:lnSpc>
                <a:spcPts val="5725"/>
              </a:lnSpc>
            </a:pPr>
            <a:endParaRPr lang="en-US" sz="5760">
              <a:solidFill>
                <a:srgbClr val="36699B"/>
              </a:solidFill>
              <a:cs typeface="เอฟซี มินิมอล Bold" panose="020B0500040200020003"/>
            </a:endParaRPr>
          </a:p>
          <a:p>
            <a:pPr algn="ctr">
              <a:lnSpc>
                <a:spcPts val="6545"/>
              </a:lnSpc>
            </a:pPr>
            <a:endParaRPr lang="en-US" sz="5760">
              <a:solidFill>
                <a:srgbClr val="36699B"/>
              </a:solidFill>
              <a:cs typeface="เอฟซี มินิมอล Bold" panose="020B0500040200020003"/>
            </a:endParaRPr>
          </a:p>
          <a:p>
            <a:pPr algn="ctr">
              <a:lnSpc>
                <a:spcPts val="13350"/>
              </a:lnSpc>
            </a:pPr>
            <a:endParaRPr lang="en-US" sz="5760">
              <a:solidFill>
                <a:srgbClr val="36699B"/>
              </a:solidFill>
              <a:cs typeface="เอฟซี มินิมอล Bold" panose="020B0500040200020003"/>
            </a:endParaRP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88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99747" flipH="1">
            <a:off x="-1623238" y="-1755333"/>
            <a:ext cx="11388801" cy="12435753"/>
          </a:xfrm>
          <a:custGeom>
            <a:avLst/>
            <a:gdLst/>
            <a:ahLst/>
            <a:cxnLst/>
            <a:rect l="l" t="t" r="r" b="b"/>
            <a:pathLst>
              <a:path w="11388801" h="12435753">
                <a:moveTo>
                  <a:pt x="11388800" y="0"/>
                </a:moveTo>
                <a:lnTo>
                  <a:pt x="0" y="0"/>
                </a:lnTo>
                <a:lnTo>
                  <a:pt x="0" y="12435753"/>
                </a:lnTo>
                <a:lnTo>
                  <a:pt x="11388800" y="12435753"/>
                </a:lnTo>
                <a:lnTo>
                  <a:pt x="1138880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6853" y="7391353"/>
            <a:ext cx="18844313" cy="3086100"/>
            <a:chOff x="0" y="0"/>
            <a:chExt cx="496311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3111" cy="812800"/>
            </a:xfrm>
            <a:custGeom>
              <a:avLst/>
              <a:gdLst/>
              <a:ahLst/>
              <a:cxnLst/>
              <a:rect l="l" t="t" r="r" b="b"/>
              <a:pathLst>
                <a:path w="4963111" h="812800">
                  <a:moveTo>
                    <a:pt x="0" y="0"/>
                  </a:moveTo>
                  <a:lnTo>
                    <a:pt x="4963111" y="0"/>
                  </a:lnTo>
                  <a:lnTo>
                    <a:pt x="496311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63111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2703" y="873325"/>
            <a:ext cx="12041397" cy="8229600"/>
            <a:chOff x="0" y="0"/>
            <a:chExt cx="317139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71397" cy="2167467"/>
            </a:xfrm>
            <a:custGeom>
              <a:avLst/>
              <a:gdLst/>
              <a:ahLst/>
              <a:cxnLst/>
              <a:rect l="l" t="t" r="r" b="b"/>
              <a:pathLst>
                <a:path w="3171397" h="2167467">
                  <a:moveTo>
                    <a:pt x="15431" y="0"/>
                  </a:moveTo>
                  <a:lnTo>
                    <a:pt x="3155966" y="0"/>
                  </a:lnTo>
                  <a:cubicBezTo>
                    <a:pt x="3164488" y="0"/>
                    <a:pt x="3171397" y="6909"/>
                    <a:pt x="3171397" y="15431"/>
                  </a:cubicBezTo>
                  <a:lnTo>
                    <a:pt x="3171397" y="2152036"/>
                  </a:lnTo>
                  <a:cubicBezTo>
                    <a:pt x="3171397" y="2160558"/>
                    <a:pt x="3164488" y="2167467"/>
                    <a:pt x="3155966" y="2167467"/>
                  </a:cubicBezTo>
                  <a:lnTo>
                    <a:pt x="15431" y="2167467"/>
                  </a:lnTo>
                  <a:cubicBezTo>
                    <a:pt x="6909" y="2167467"/>
                    <a:pt x="0" y="2160558"/>
                    <a:pt x="0" y="2152036"/>
                  </a:cubicBezTo>
                  <a:lnTo>
                    <a:pt x="0" y="15431"/>
                  </a:lnTo>
                  <a:cubicBezTo>
                    <a:pt x="0" y="6909"/>
                    <a:pt x="6909" y="0"/>
                    <a:pt x="15431" y="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171397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0"/>
                </a:lnSpc>
              </a:p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08120" y="6123125"/>
            <a:ext cx="4323138" cy="2650424"/>
            <a:chOff x="0" y="0"/>
            <a:chExt cx="669767" cy="4106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9767" cy="410620"/>
            </a:xfrm>
            <a:custGeom>
              <a:avLst/>
              <a:gdLst/>
              <a:ahLst/>
              <a:cxnLst/>
              <a:rect l="l" t="t" r="r" b="b"/>
              <a:pathLst>
                <a:path w="669767" h="410620">
                  <a:moveTo>
                    <a:pt x="41189" y="0"/>
                  </a:moveTo>
                  <a:lnTo>
                    <a:pt x="628579" y="0"/>
                  </a:lnTo>
                  <a:cubicBezTo>
                    <a:pt x="651326" y="0"/>
                    <a:pt x="669767" y="18441"/>
                    <a:pt x="669767" y="41189"/>
                  </a:cubicBezTo>
                  <a:lnTo>
                    <a:pt x="669767" y="369431"/>
                  </a:lnTo>
                  <a:cubicBezTo>
                    <a:pt x="669767" y="392179"/>
                    <a:pt x="651326" y="410620"/>
                    <a:pt x="628579" y="410620"/>
                  </a:cubicBezTo>
                  <a:lnTo>
                    <a:pt x="41189" y="410620"/>
                  </a:lnTo>
                  <a:cubicBezTo>
                    <a:pt x="18441" y="410620"/>
                    <a:pt x="0" y="392179"/>
                    <a:pt x="0" y="369431"/>
                  </a:cubicBezTo>
                  <a:lnTo>
                    <a:pt x="0" y="41189"/>
                  </a:lnTo>
                  <a:cubicBezTo>
                    <a:pt x="0" y="18441"/>
                    <a:pt x="18441" y="0"/>
                    <a:pt x="41189" y="0"/>
                  </a:cubicBezTo>
                  <a:close/>
                </a:path>
              </a:pathLst>
            </a:custGeom>
            <a:blipFill>
              <a:blip r:embed="rId2"/>
              <a:stretch>
                <a:fillRect l="-4445" r="-4445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662990" y="6096033"/>
            <a:ext cx="4739443" cy="2650424"/>
            <a:chOff x="0" y="0"/>
            <a:chExt cx="734264" cy="410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4264" cy="410620"/>
            </a:xfrm>
            <a:custGeom>
              <a:avLst/>
              <a:gdLst/>
              <a:ahLst/>
              <a:cxnLst/>
              <a:rect l="l" t="t" r="r" b="b"/>
              <a:pathLst>
                <a:path w="734264" h="410620">
                  <a:moveTo>
                    <a:pt x="37571" y="0"/>
                  </a:moveTo>
                  <a:lnTo>
                    <a:pt x="696693" y="0"/>
                  </a:lnTo>
                  <a:cubicBezTo>
                    <a:pt x="717443" y="0"/>
                    <a:pt x="734264" y="16821"/>
                    <a:pt x="734264" y="37571"/>
                  </a:cubicBezTo>
                  <a:lnTo>
                    <a:pt x="734264" y="373049"/>
                  </a:lnTo>
                  <a:cubicBezTo>
                    <a:pt x="734264" y="393799"/>
                    <a:pt x="717443" y="410620"/>
                    <a:pt x="696693" y="410620"/>
                  </a:cubicBezTo>
                  <a:lnTo>
                    <a:pt x="37571" y="410620"/>
                  </a:lnTo>
                  <a:cubicBezTo>
                    <a:pt x="16821" y="410620"/>
                    <a:pt x="0" y="393799"/>
                    <a:pt x="0" y="373049"/>
                  </a:cubicBezTo>
                  <a:lnTo>
                    <a:pt x="0" y="37571"/>
                  </a:lnTo>
                  <a:cubicBezTo>
                    <a:pt x="0" y="16821"/>
                    <a:pt x="16821" y="0"/>
                    <a:pt x="37571" y="0"/>
                  </a:cubicBezTo>
                  <a:close/>
                </a:path>
              </a:pathLst>
            </a:custGeom>
            <a:blipFill>
              <a:blip r:embed="rId3"/>
              <a:stretch>
                <a:fillRect t="-41662" b="-3886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462561" y="1276070"/>
            <a:ext cx="10400859" cy="209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0"/>
              </a:lnSpc>
            </a:pPr>
            <a:r>
              <a:rPr lang="en-US" sz="371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1.กิจกรรมการจัดช่องทางรับเรื่องร้องเรียน/ร้องทุกข์ </a:t>
            </a:r>
            <a:endParaRPr lang="en-US" sz="371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just">
              <a:lnSpc>
                <a:spcPts val="5200"/>
              </a:lnSpc>
            </a:pPr>
            <a:endParaRPr lang="en-US" sz="371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just">
              <a:lnSpc>
                <a:spcPts val="6535"/>
              </a:lnSpc>
            </a:pPr>
            <a:endParaRPr lang="en-US" sz="371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-48871" y="9265161"/>
            <a:ext cx="18336871" cy="1212292"/>
            <a:chOff x="0" y="0"/>
            <a:chExt cx="24449161" cy="1616389"/>
          </a:xfrm>
        </p:grpSpPr>
        <p:sp>
          <p:nvSpPr>
            <p:cNvPr id="15" name="Freeform 15"/>
            <p:cNvSpPr/>
            <p:nvPr/>
          </p:nvSpPr>
          <p:spPr>
            <a:xfrm>
              <a:off x="141466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0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98053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0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54641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0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0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752695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0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909282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0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065870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0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1229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0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363924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82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520511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82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677099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82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222458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82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975153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82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2131740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82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288328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82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833687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82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1808120" y="2141344"/>
            <a:ext cx="8325076" cy="431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36699B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เพื่อให้มีช่องทางรับเรื่องร้องเรียน/ร้องทุกข์หลายช่องทางและ</a:t>
            </a:r>
            <a:endParaRPr lang="en-US" sz="2500">
              <a:solidFill>
                <a:srgbClr val="36699B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36699B"/>
                </a:solidFill>
                <a:cs typeface="เอฟซี มินิมอล" panose="020B0500040200020003"/>
              </a:rPr>
              <a:t>เข้าถึงได้โดยสะดวก</a:t>
            </a:r>
            <a:endParaRPr lang="en-US" sz="25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 u="sng">
                <a:solidFill>
                  <a:srgbClr val="36699B"/>
                </a:solidFill>
                <a:cs typeface="เอฟซี มินิมอล" panose="020B0500040200020003"/>
              </a:rPr>
              <a:t>ผลลัพธ์เชิงปริมาณ</a:t>
            </a:r>
            <a:endParaRPr lang="en-US" sz="2500" u="sng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36699B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มีช่องทางรับเรื่องร้องเรียน/ร้องทุกข์จำนวนหลายช่องทาง</a:t>
            </a:r>
            <a:endParaRPr lang="en-US" sz="2500">
              <a:solidFill>
                <a:srgbClr val="36699B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36699B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เช่น เว็บไซต์ line facebook ฯลฯ</a:t>
            </a:r>
            <a:endParaRPr lang="en-US" sz="2500">
              <a:solidFill>
                <a:srgbClr val="36699B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 u="sng">
                <a:solidFill>
                  <a:srgbClr val="36699B"/>
                </a:solidFill>
                <a:cs typeface="เอฟซี มินิมอล" panose="020B0500040200020003"/>
              </a:rPr>
              <a:t>ผลลัพธ์เชิงคุณภาพ</a:t>
            </a:r>
            <a:endParaRPr lang="en-US" sz="2500" u="sng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36699B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ประชาชนสามารถเข้าถึงช่องทางร้องเรียน/ร้องทุกข์</a:t>
            </a:r>
            <a:endParaRPr lang="en-US" sz="2500">
              <a:solidFill>
                <a:srgbClr val="36699B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36699B"/>
                </a:solidFill>
                <a:cs typeface="เอฟซี มินิมอล" panose="020B0500040200020003"/>
              </a:rPr>
              <a:t>ได้สะดวกและรวดเร็ว</a:t>
            </a:r>
            <a:endParaRPr lang="en-US" sz="25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endParaRPr lang="en-US" sz="25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80"/>
              </a:lnSpc>
            </a:pPr>
            <a:endParaRPr lang="en-US" sz="2500">
              <a:solidFill>
                <a:srgbClr val="36699B"/>
              </a:solidFill>
              <a:cs typeface="เอฟซี มินิมอล" panose="020B0500040200020003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12146115" y="1888527"/>
            <a:ext cx="5583829" cy="7045875"/>
            <a:chOff x="0" y="0"/>
            <a:chExt cx="1006077" cy="126950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06077" cy="1269504"/>
            </a:xfrm>
            <a:custGeom>
              <a:avLst/>
              <a:gdLst/>
              <a:ahLst/>
              <a:cxnLst/>
              <a:rect l="l" t="t" r="r" b="b"/>
              <a:pathLst>
                <a:path w="1006077" h="1269504">
                  <a:moveTo>
                    <a:pt x="31889" y="0"/>
                  </a:moveTo>
                  <a:lnTo>
                    <a:pt x="974188" y="0"/>
                  </a:lnTo>
                  <a:cubicBezTo>
                    <a:pt x="982645" y="0"/>
                    <a:pt x="990756" y="3360"/>
                    <a:pt x="996737" y="9340"/>
                  </a:cubicBezTo>
                  <a:cubicBezTo>
                    <a:pt x="1002717" y="15321"/>
                    <a:pt x="1006077" y="23432"/>
                    <a:pt x="1006077" y="31889"/>
                  </a:cubicBezTo>
                  <a:lnTo>
                    <a:pt x="1006077" y="1237615"/>
                  </a:lnTo>
                  <a:cubicBezTo>
                    <a:pt x="1006077" y="1255227"/>
                    <a:pt x="991800" y="1269504"/>
                    <a:pt x="974188" y="1269504"/>
                  </a:cubicBezTo>
                  <a:lnTo>
                    <a:pt x="31889" y="1269504"/>
                  </a:lnTo>
                  <a:cubicBezTo>
                    <a:pt x="14277" y="1269504"/>
                    <a:pt x="0" y="1255227"/>
                    <a:pt x="0" y="1237615"/>
                  </a:cubicBezTo>
                  <a:lnTo>
                    <a:pt x="0" y="31889"/>
                  </a:lnTo>
                  <a:cubicBezTo>
                    <a:pt x="0" y="14277"/>
                    <a:pt x="14277" y="0"/>
                    <a:pt x="31889" y="0"/>
                  </a:cubicBezTo>
                  <a:close/>
                </a:path>
              </a:pathLst>
            </a:custGeom>
            <a:blipFill>
              <a:blip r:embed="rId6"/>
              <a:stretch>
                <a:fillRect l="-37101" t="-7385" r="-104584" b="-352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2082" y="-684438"/>
            <a:ext cx="9536082" cy="10971438"/>
            <a:chOff x="0" y="0"/>
            <a:chExt cx="3552064" cy="4086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2065" cy="4086716"/>
            </a:xfrm>
            <a:custGeom>
              <a:avLst/>
              <a:gdLst/>
              <a:ahLst/>
              <a:cxnLst/>
              <a:rect l="l" t="t" r="r" b="b"/>
              <a:pathLst>
                <a:path w="3552065" h="4086716">
                  <a:moveTo>
                    <a:pt x="4059" y="0"/>
                  </a:moveTo>
                  <a:lnTo>
                    <a:pt x="3548005" y="0"/>
                  </a:lnTo>
                  <a:cubicBezTo>
                    <a:pt x="3549082" y="0"/>
                    <a:pt x="3550114" y="428"/>
                    <a:pt x="3550876" y="1189"/>
                  </a:cubicBezTo>
                  <a:cubicBezTo>
                    <a:pt x="3551637" y="1950"/>
                    <a:pt x="3552065" y="2983"/>
                    <a:pt x="3552065" y="4059"/>
                  </a:cubicBezTo>
                  <a:lnTo>
                    <a:pt x="3552065" y="4082656"/>
                  </a:lnTo>
                  <a:cubicBezTo>
                    <a:pt x="3552065" y="4083733"/>
                    <a:pt x="3551637" y="4084765"/>
                    <a:pt x="3550876" y="4085527"/>
                  </a:cubicBezTo>
                  <a:cubicBezTo>
                    <a:pt x="3550114" y="4086288"/>
                    <a:pt x="3549082" y="4086716"/>
                    <a:pt x="3548005" y="4086716"/>
                  </a:cubicBezTo>
                  <a:lnTo>
                    <a:pt x="4059" y="4086716"/>
                  </a:lnTo>
                  <a:cubicBezTo>
                    <a:pt x="2983" y="4086716"/>
                    <a:pt x="1950" y="4086288"/>
                    <a:pt x="1189" y="4085527"/>
                  </a:cubicBezTo>
                  <a:cubicBezTo>
                    <a:pt x="428" y="4084765"/>
                    <a:pt x="0" y="4083733"/>
                    <a:pt x="0" y="4082656"/>
                  </a:cubicBezTo>
                  <a:lnTo>
                    <a:pt x="0" y="4059"/>
                  </a:lnTo>
                  <a:cubicBezTo>
                    <a:pt x="0" y="2983"/>
                    <a:pt x="428" y="1950"/>
                    <a:pt x="1189" y="1189"/>
                  </a:cubicBezTo>
                  <a:cubicBezTo>
                    <a:pt x="1950" y="428"/>
                    <a:pt x="2983" y="0"/>
                    <a:pt x="4059" y="0"/>
                  </a:cubicBez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552064" cy="410576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-661256" y="-798592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68694" y="-983322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8" y="0"/>
                </a:lnTo>
                <a:lnTo>
                  <a:pt x="2098588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634747"/>
            <a:ext cx="6118906" cy="5449175"/>
          </a:xfrm>
          <a:custGeom>
            <a:avLst/>
            <a:gdLst/>
            <a:ahLst/>
            <a:cxnLst/>
            <a:rect l="l" t="t" r="r" b="b"/>
            <a:pathLst>
              <a:path w="6118906" h="5449175">
                <a:moveTo>
                  <a:pt x="0" y="0"/>
                </a:moveTo>
                <a:lnTo>
                  <a:pt x="6118906" y="0"/>
                </a:lnTo>
                <a:lnTo>
                  <a:pt x="6118906" y="5449175"/>
                </a:lnTo>
                <a:lnTo>
                  <a:pt x="0" y="54491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817988" y="1293379"/>
            <a:ext cx="4770930" cy="4131911"/>
            <a:chOff x="0" y="0"/>
            <a:chExt cx="5859780" cy="5074920"/>
          </a:xfrm>
        </p:grpSpPr>
        <p:sp>
          <p:nvSpPr>
            <p:cNvPr id="9" name="Freeform 9"/>
            <p:cNvSpPr/>
            <p:nvPr/>
          </p:nvSpPr>
          <p:spPr>
            <a:xfrm>
              <a:off x="36830" y="31750"/>
              <a:ext cx="5786120" cy="5011420"/>
            </a:xfrm>
            <a:custGeom>
              <a:avLst/>
              <a:gdLst/>
              <a:ahLst/>
              <a:cxnLst/>
              <a:rect l="l" t="t" r="r" b="b"/>
              <a:pathLst>
                <a:path w="5786120" h="50114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5"/>
              <a:stretch>
                <a:fillRect l="-26689" r="-2668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5861050" cy="5074920"/>
            </a:xfrm>
            <a:custGeom>
              <a:avLst/>
              <a:gdLst/>
              <a:ahLst/>
              <a:cxnLst/>
              <a:rect l="l" t="t" r="r" b="b"/>
              <a:pathLst>
                <a:path w="5861050" h="507492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2424482" y="4913902"/>
            <a:ext cx="6033478" cy="5373098"/>
          </a:xfrm>
          <a:custGeom>
            <a:avLst/>
            <a:gdLst/>
            <a:ahLst/>
            <a:cxnLst/>
            <a:rect l="l" t="t" r="r" b="b"/>
            <a:pathLst>
              <a:path w="6033478" h="5373098">
                <a:moveTo>
                  <a:pt x="0" y="0"/>
                </a:moveTo>
                <a:lnTo>
                  <a:pt x="6033479" y="0"/>
                </a:lnTo>
                <a:lnTo>
                  <a:pt x="6033479" y="5373098"/>
                </a:lnTo>
                <a:lnTo>
                  <a:pt x="0" y="5373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952301" y="5444897"/>
            <a:ext cx="4977840" cy="4311107"/>
            <a:chOff x="0" y="0"/>
            <a:chExt cx="5859780" cy="5074920"/>
          </a:xfrm>
        </p:grpSpPr>
        <p:sp>
          <p:nvSpPr>
            <p:cNvPr id="13" name="Freeform 13"/>
            <p:cNvSpPr/>
            <p:nvPr/>
          </p:nvSpPr>
          <p:spPr>
            <a:xfrm>
              <a:off x="36830" y="31750"/>
              <a:ext cx="5786120" cy="5011420"/>
            </a:xfrm>
            <a:custGeom>
              <a:avLst/>
              <a:gdLst/>
              <a:ahLst/>
              <a:cxnLst/>
              <a:rect l="l" t="t" r="r" b="b"/>
              <a:pathLst>
                <a:path w="5786120" h="50114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6"/>
              <a:stretch>
                <a:fillRect r="-5400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861050" cy="5074920"/>
            </a:xfrm>
            <a:custGeom>
              <a:avLst/>
              <a:gdLst/>
              <a:ahLst/>
              <a:cxnLst/>
              <a:rect l="l" t="t" r="r" b="b"/>
              <a:pathLst>
                <a:path w="5861050" h="507492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69327" y="1057275"/>
            <a:ext cx="7753582" cy="410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0"/>
              </a:lnSpc>
            </a:pPr>
            <a:r>
              <a:rPr lang="en-US" sz="4105">
                <a:solidFill>
                  <a:srgbClr val="F8F8F8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2.กิจกรรมการส่งเสริมให้ประชาชน   มีส่วนร่วมบริหารกิจการขององค์กรปกครองส่วนท้องถิ่น</a:t>
            </a:r>
            <a:endParaRPr lang="en-US" sz="4105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680"/>
              </a:lnSpc>
            </a:pPr>
            <a:endParaRPr lang="en-US" sz="4105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680"/>
              </a:lnSpc>
            </a:pPr>
            <a:endParaRPr lang="en-US" sz="4105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680"/>
              </a:lnSpc>
            </a:pPr>
            <a:endParaRPr lang="en-US" sz="4105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680"/>
              </a:lnSpc>
            </a:pPr>
            <a:endParaRPr lang="en-US" sz="4105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8039" y="3039457"/>
            <a:ext cx="8474673" cy="834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5"/>
              </a:lnSpc>
            </a:pPr>
            <a:r>
              <a:rPr lang="en-US" sz="2880">
                <a:solidFill>
                  <a:srgbClr val="FFFFFF"/>
                </a:solidFill>
                <a:cs typeface="เอฟซี มินิมอล" panose="020B0500040200020003"/>
              </a:rPr>
              <a:t>เพื่อส่งเสริมให้ประชาชนมีส่วนร่วมบริหารกิจการขององค์กรปกครองส่วนท้องถิ่น</a:t>
            </a: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r>
              <a:rPr lang="en-US" sz="288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ผลลัพธ์เชิงปริมาณ</a:t>
            </a:r>
            <a:endParaRPr lang="en-US" sz="288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4035"/>
              </a:lnSpc>
            </a:pPr>
            <a:r>
              <a:rPr lang="en-US" sz="2880">
                <a:solidFill>
                  <a:srgbClr val="FFFFFF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มีคำสั่งแต่งตั้งให้ภาคประชาชนเข้าร่วมเป็นคณะกรรมการ/คณะทำงานฯ เกี่ยวกับการบริหารต่าง ๆ อย่างน้อย 2 เรื่อง</a:t>
            </a:r>
            <a:endParaRPr lang="en-US" sz="288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r>
              <a:rPr lang="en-US" sz="288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ผลลัพธ์เชิงคุณภาพ</a:t>
            </a:r>
            <a:endParaRPr lang="en-US" sz="288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r>
              <a:rPr lang="en-US" sz="2880">
                <a:solidFill>
                  <a:srgbClr val="FFFFFF"/>
                </a:solidFill>
                <a:cs typeface="เอฟซี มินิมอล" panose="020B0500040200020003"/>
              </a:rPr>
              <a:t>เกิดกระบวนการมีส่วนร่วมในการบริหารงานในเรื่องต่างๆ การดำเนิน งานเกิดความยั่งยืน</a:t>
            </a: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0896" y="-972791"/>
            <a:ext cx="19549792" cy="12232582"/>
            <a:chOff x="0" y="0"/>
            <a:chExt cx="26066390" cy="16310110"/>
          </a:xfrm>
        </p:grpSpPr>
        <p:sp>
          <p:nvSpPr>
            <p:cNvPr id="3" name="Freeform 3"/>
            <p:cNvSpPr/>
            <p:nvPr/>
          </p:nvSpPr>
          <p:spPr>
            <a:xfrm rot="395830">
              <a:off x="19123972" y="9613599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3" y="0"/>
                  </a:lnTo>
                  <a:lnTo>
                    <a:pt x="3168133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395830">
              <a:off x="13574799" y="10797792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9"/>
                  </a:lnTo>
                  <a:lnTo>
                    <a:pt x="0" y="281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041888">
              <a:off x="8535184" y="12815307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1041888">
              <a:off x="6284460" y="857585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041888">
              <a:off x="17129333" y="5400811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718477">
              <a:off x="20943183" y="594933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1041888">
              <a:off x="4767149" y="1090123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1041888">
              <a:off x="2156023" y="8108556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822784">
              <a:off x="19637620" y="273100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7" y="0"/>
                  </a:lnTo>
                  <a:lnTo>
                    <a:pt x="2140837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41888">
              <a:off x="21662740" y="27611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1041888">
              <a:off x="16596736" y="73377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1041888">
              <a:off x="3038335" y="472188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1041888">
              <a:off x="235145" y="196122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1041888">
              <a:off x="23690409" y="472188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041888">
              <a:off x="4767149" y="171785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1041888">
              <a:off x="8718783" y="46293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1041888">
              <a:off x="1732772" y="11826588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579317">
              <a:off x="23300174" y="9673790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395830">
              <a:off x="13533827" y="14131264"/>
              <a:ext cx="2309931" cy="2052951"/>
            </a:xfrm>
            <a:custGeom>
              <a:avLst/>
              <a:gdLst/>
              <a:ahLst/>
              <a:cxnLst/>
              <a:rect l="l" t="t" r="r" b="b"/>
              <a:pathLst>
                <a:path w="2309931" h="2052951">
                  <a:moveTo>
                    <a:pt x="0" y="0"/>
                  </a:moveTo>
                  <a:lnTo>
                    <a:pt x="2309930" y="0"/>
                  </a:lnTo>
                  <a:lnTo>
                    <a:pt x="2309930" y="2052951"/>
                  </a:lnTo>
                  <a:lnTo>
                    <a:pt x="0" y="205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496581">
              <a:off x="18133966" y="12815307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930257">
            <a:off x="5153872" y="879871"/>
            <a:ext cx="7552267" cy="8229600"/>
          </a:xfrm>
          <a:custGeom>
            <a:avLst/>
            <a:gdLst/>
            <a:ahLst/>
            <a:cxnLst/>
            <a:rect l="l" t="t" r="r" b="b"/>
            <a:pathLst>
              <a:path w="7552267" h="8229600">
                <a:moveTo>
                  <a:pt x="0" y="0"/>
                </a:moveTo>
                <a:lnTo>
                  <a:pt x="7552267" y="0"/>
                </a:lnTo>
                <a:lnTo>
                  <a:pt x="75522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855923" y="3108960"/>
            <a:ext cx="7568172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700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ยุทธศาสตร์ที่ 4</a:t>
            </a:r>
            <a:endParaRPr lang="en-US" sz="700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7980"/>
              </a:lnSpc>
            </a:pPr>
            <a:endParaRPr lang="en-US" sz="700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16728" y="4342667"/>
            <a:ext cx="15844904" cy="574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0"/>
              </a:lnSpc>
            </a:pPr>
            <a:r>
              <a:rPr lang="en-US" sz="576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ส่งเสริมให้เทศบาลตำบลบ้านสาเป็นแบบอย่างด้านคุณธรรมแก่องค์กร/ชุมชนอื่น</a:t>
            </a:r>
            <a:endParaRPr lang="en-US" sz="576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6570"/>
              </a:lnSpc>
            </a:pPr>
            <a:endParaRPr lang="en-US" sz="576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5725"/>
              </a:lnSpc>
            </a:pPr>
            <a:endParaRPr lang="en-US" sz="576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6545"/>
              </a:lnSpc>
            </a:pPr>
            <a:endParaRPr lang="en-US" sz="576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13350"/>
              </a:lnSpc>
            </a:pPr>
            <a:endParaRPr lang="en-US" sz="576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1918" y="0"/>
            <a:ext cx="10244916" cy="11961155"/>
            <a:chOff x="0" y="0"/>
            <a:chExt cx="1587206" cy="1853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7206" cy="1853096"/>
            </a:xfrm>
            <a:custGeom>
              <a:avLst/>
              <a:gdLst/>
              <a:ahLst/>
              <a:cxnLst/>
              <a:rect l="l" t="t" r="r" b="b"/>
              <a:pathLst>
                <a:path w="1587206" h="1853096">
                  <a:moveTo>
                    <a:pt x="0" y="0"/>
                  </a:moveTo>
                  <a:lnTo>
                    <a:pt x="1587206" y="0"/>
                  </a:lnTo>
                  <a:lnTo>
                    <a:pt x="1587206" y="1853096"/>
                  </a:lnTo>
                  <a:lnTo>
                    <a:pt x="0" y="1853096"/>
                  </a:lnTo>
                  <a:close/>
                </a:path>
              </a:pathLst>
            </a:custGeom>
            <a:blipFill>
              <a:blip r:embed="rId1"/>
              <a:stretch>
                <a:fillRect l="-11153" r="-1115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705781" y="2107581"/>
            <a:ext cx="10641046" cy="6042132"/>
            <a:chOff x="0" y="0"/>
            <a:chExt cx="3963649" cy="2250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63649" cy="2250614"/>
            </a:xfrm>
            <a:custGeom>
              <a:avLst/>
              <a:gdLst/>
              <a:ahLst/>
              <a:cxnLst/>
              <a:rect l="l" t="t" r="r" b="b"/>
              <a:pathLst>
                <a:path w="3963649" h="2250614">
                  <a:moveTo>
                    <a:pt x="0" y="0"/>
                  </a:moveTo>
                  <a:lnTo>
                    <a:pt x="3963649" y="0"/>
                  </a:lnTo>
                  <a:lnTo>
                    <a:pt x="3963649" y="2250614"/>
                  </a:lnTo>
                  <a:lnTo>
                    <a:pt x="0" y="2250614"/>
                  </a:ln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963649" cy="2269664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00073" y="7802014"/>
            <a:ext cx="18878992" cy="2824185"/>
            <a:chOff x="0" y="0"/>
            <a:chExt cx="7032175" cy="10519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32175" cy="1051971"/>
            </a:xfrm>
            <a:custGeom>
              <a:avLst/>
              <a:gdLst/>
              <a:ahLst/>
              <a:cxnLst/>
              <a:rect l="l" t="t" r="r" b="b"/>
              <a:pathLst>
                <a:path w="7032175" h="1051971">
                  <a:moveTo>
                    <a:pt x="0" y="0"/>
                  </a:moveTo>
                  <a:lnTo>
                    <a:pt x="7032175" y="0"/>
                  </a:lnTo>
                  <a:lnTo>
                    <a:pt x="7032175" y="1051971"/>
                  </a:lnTo>
                  <a:lnTo>
                    <a:pt x="0" y="1051971"/>
                  </a:ln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B5D4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7032175" cy="107102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sp>
        <p:nvSpPr>
          <p:cNvPr id="10" name="Freeform 10"/>
          <p:cNvSpPr/>
          <p:nvPr/>
        </p:nvSpPr>
        <p:spPr>
          <a:xfrm rot="6445665">
            <a:off x="14901441" y="1586663"/>
            <a:ext cx="1776826" cy="1703532"/>
          </a:xfrm>
          <a:custGeom>
            <a:avLst/>
            <a:gdLst/>
            <a:ahLst/>
            <a:cxnLst/>
            <a:rect l="l" t="t" r="r" b="b"/>
            <a:pathLst>
              <a:path w="1776826" h="1703532">
                <a:moveTo>
                  <a:pt x="0" y="0"/>
                </a:moveTo>
                <a:lnTo>
                  <a:pt x="1776826" y="0"/>
                </a:lnTo>
                <a:lnTo>
                  <a:pt x="1776826" y="1703532"/>
                </a:lnTo>
                <a:lnTo>
                  <a:pt x="0" y="170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389959" y="593284"/>
            <a:ext cx="7758868" cy="3709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381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1.กิจกรรมการสมัครเข้ารับการประเมินรางวัลด้านธรรมาภิบาล การป้องกันการทุจริต หรือการส่งเสริม</a:t>
            </a:r>
            <a:endParaRPr lang="en-US" sz="381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4345"/>
              </a:lnSpc>
            </a:pPr>
            <a:r>
              <a:rPr lang="en-US" sz="3810">
                <a:solidFill>
                  <a:srgbClr val="36699B"/>
                </a:solidFill>
                <a:cs typeface="เอฟซี มินิมอล Bold" panose="020B0500040200020003"/>
              </a:rPr>
              <a:t>การมีส่วนร่วมของประชาชน </a:t>
            </a:r>
            <a:endParaRPr lang="en-US" sz="3810">
              <a:solidFill>
                <a:srgbClr val="36699B"/>
              </a:solidFill>
              <a:cs typeface="เอฟซี มินิมอล Bold" panose="020B0500040200020003"/>
            </a:endParaRPr>
          </a:p>
          <a:p>
            <a:pPr algn="l">
              <a:lnSpc>
                <a:spcPts val="6625"/>
              </a:lnSpc>
            </a:pPr>
            <a:r>
              <a:rPr lang="en-US" sz="5810">
                <a:solidFill>
                  <a:srgbClr val="36699B"/>
                </a:solidFill>
                <a:latin typeface="เอฟซี มินิมอล Bold" panose="020B0500040200020003"/>
              </a:rPr>
              <a:t> </a:t>
            </a:r>
            <a:endParaRPr lang="en-US" sz="5810">
              <a:solidFill>
                <a:srgbClr val="36699B"/>
              </a:solidFill>
              <a:latin typeface="เอฟซี มินิมอล Bold" panose="020B0500040200020003"/>
            </a:endParaRPr>
          </a:p>
          <a:p>
            <a:pPr algn="l">
              <a:lnSpc>
                <a:spcPts val="5435"/>
              </a:lnSpc>
            </a:pPr>
            <a:endParaRPr lang="en-US" sz="5810">
              <a:solidFill>
                <a:srgbClr val="36699B"/>
              </a:solidFill>
              <a:latin typeface="เอฟซี มินิมอล Bold" panose="020B0500040200020003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342998" y="2916373"/>
            <a:ext cx="7683039" cy="6160086"/>
            <a:chOff x="0" y="0"/>
            <a:chExt cx="2023517" cy="16224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23517" cy="1622409"/>
            </a:xfrm>
            <a:custGeom>
              <a:avLst/>
              <a:gdLst/>
              <a:ahLst/>
              <a:cxnLst/>
              <a:rect l="l" t="t" r="r" b="b"/>
              <a:pathLst>
                <a:path w="2023517" h="1622409">
                  <a:moveTo>
                    <a:pt x="24184" y="0"/>
                  </a:moveTo>
                  <a:lnTo>
                    <a:pt x="1999333" y="0"/>
                  </a:lnTo>
                  <a:cubicBezTo>
                    <a:pt x="2012689" y="0"/>
                    <a:pt x="2023517" y="10828"/>
                    <a:pt x="2023517" y="24184"/>
                  </a:cubicBezTo>
                  <a:lnTo>
                    <a:pt x="2023517" y="1598226"/>
                  </a:lnTo>
                  <a:cubicBezTo>
                    <a:pt x="2023517" y="1604640"/>
                    <a:pt x="2020969" y="1610791"/>
                    <a:pt x="2016433" y="1615326"/>
                  </a:cubicBezTo>
                  <a:cubicBezTo>
                    <a:pt x="2011898" y="1619862"/>
                    <a:pt x="2005747" y="1622409"/>
                    <a:pt x="1999333" y="1622409"/>
                  </a:cubicBezTo>
                  <a:lnTo>
                    <a:pt x="24184" y="1622409"/>
                  </a:lnTo>
                  <a:cubicBezTo>
                    <a:pt x="10828" y="1622409"/>
                    <a:pt x="0" y="1611582"/>
                    <a:pt x="0" y="1598226"/>
                  </a:cubicBezTo>
                  <a:lnTo>
                    <a:pt x="0" y="24184"/>
                  </a:lnTo>
                  <a:cubicBezTo>
                    <a:pt x="0" y="10828"/>
                    <a:pt x="10828" y="0"/>
                    <a:pt x="24184" y="0"/>
                  </a:cubicBezTo>
                  <a:close/>
                </a:path>
              </a:pathLst>
            </a:custGeom>
            <a:solidFill>
              <a:srgbClr val="36699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023517" cy="1679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0"/>
                </a:lnSpc>
              </a:p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8871" y="9116245"/>
            <a:ext cx="18336871" cy="1212292"/>
            <a:chOff x="0" y="0"/>
            <a:chExt cx="24449161" cy="1616389"/>
          </a:xfrm>
        </p:grpSpPr>
        <p:sp>
          <p:nvSpPr>
            <p:cNvPr id="16" name="Freeform 16"/>
            <p:cNvSpPr/>
            <p:nvPr/>
          </p:nvSpPr>
          <p:spPr>
            <a:xfrm>
              <a:off x="141466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98053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54641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752695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909282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065870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611229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63924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520511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677099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22458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975153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131740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288328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833687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844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526507" y="574234"/>
            <a:ext cx="5405755" cy="3023044"/>
            <a:chOff x="0" y="0"/>
            <a:chExt cx="734264" cy="41062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34264" cy="410620"/>
            </a:xfrm>
            <a:custGeom>
              <a:avLst/>
              <a:gdLst/>
              <a:ahLst/>
              <a:cxnLst/>
              <a:rect l="l" t="t" r="r" b="b"/>
              <a:pathLst>
                <a:path w="734264" h="410620">
                  <a:moveTo>
                    <a:pt x="32940" y="0"/>
                  </a:moveTo>
                  <a:lnTo>
                    <a:pt x="701324" y="0"/>
                  </a:lnTo>
                  <a:cubicBezTo>
                    <a:pt x="719516" y="0"/>
                    <a:pt x="734264" y="14748"/>
                    <a:pt x="734264" y="32940"/>
                  </a:cubicBezTo>
                  <a:lnTo>
                    <a:pt x="734264" y="377680"/>
                  </a:lnTo>
                  <a:cubicBezTo>
                    <a:pt x="734264" y="395872"/>
                    <a:pt x="719516" y="410620"/>
                    <a:pt x="701324" y="410620"/>
                  </a:cubicBezTo>
                  <a:lnTo>
                    <a:pt x="32940" y="410620"/>
                  </a:lnTo>
                  <a:cubicBezTo>
                    <a:pt x="14748" y="410620"/>
                    <a:pt x="0" y="395872"/>
                    <a:pt x="0" y="377680"/>
                  </a:cubicBezTo>
                  <a:lnTo>
                    <a:pt x="0" y="32940"/>
                  </a:lnTo>
                  <a:cubicBezTo>
                    <a:pt x="0" y="14748"/>
                    <a:pt x="14748" y="0"/>
                    <a:pt x="32940" y="0"/>
                  </a:cubicBezTo>
                  <a:close/>
                </a:path>
              </a:pathLst>
            </a:custGeom>
            <a:blipFill>
              <a:blip r:embed="rId5"/>
              <a:stretch>
                <a:fillRect t="-292" b="-292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3362881" y="4115170"/>
            <a:ext cx="5138762" cy="2873734"/>
            <a:chOff x="0" y="0"/>
            <a:chExt cx="734264" cy="41062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34264" cy="410620"/>
            </a:xfrm>
            <a:custGeom>
              <a:avLst/>
              <a:gdLst/>
              <a:ahLst/>
              <a:cxnLst/>
              <a:rect l="l" t="t" r="r" b="b"/>
              <a:pathLst>
                <a:path w="734264" h="410620">
                  <a:moveTo>
                    <a:pt x="34651" y="0"/>
                  </a:moveTo>
                  <a:lnTo>
                    <a:pt x="699613" y="0"/>
                  </a:lnTo>
                  <a:cubicBezTo>
                    <a:pt x="708803" y="0"/>
                    <a:pt x="717616" y="3651"/>
                    <a:pt x="724115" y="10149"/>
                  </a:cubicBezTo>
                  <a:cubicBezTo>
                    <a:pt x="730613" y="16647"/>
                    <a:pt x="734264" y="25461"/>
                    <a:pt x="734264" y="34651"/>
                  </a:cubicBezTo>
                  <a:lnTo>
                    <a:pt x="734264" y="375969"/>
                  </a:lnTo>
                  <a:cubicBezTo>
                    <a:pt x="734264" y="395106"/>
                    <a:pt x="718750" y="410620"/>
                    <a:pt x="699613" y="410620"/>
                  </a:cubicBezTo>
                  <a:lnTo>
                    <a:pt x="34651" y="410620"/>
                  </a:lnTo>
                  <a:cubicBezTo>
                    <a:pt x="25461" y="410620"/>
                    <a:pt x="16647" y="406969"/>
                    <a:pt x="10149" y="400471"/>
                  </a:cubicBezTo>
                  <a:cubicBezTo>
                    <a:pt x="3651" y="393973"/>
                    <a:pt x="0" y="385159"/>
                    <a:pt x="0" y="375969"/>
                  </a:cubicBezTo>
                  <a:lnTo>
                    <a:pt x="0" y="34651"/>
                  </a:lnTo>
                  <a:cubicBezTo>
                    <a:pt x="0" y="25461"/>
                    <a:pt x="3651" y="16647"/>
                    <a:pt x="10149" y="10149"/>
                  </a:cubicBezTo>
                  <a:cubicBezTo>
                    <a:pt x="16647" y="3651"/>
                    <a:pt x="25461" y="0"/>
                    <a:pt x="34651" y="0"/>
                  </a:cubicBezTo>
                  <a:close/>
                </a:path>
              </a:pathLst>
            </a:custGeom>
            <a:blipFill>
              <a:blip r:embed="rId6"/>
              <a:stretch>
                <a:fillRect t="-292" b="-292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917571" y="7506796"/>
            <a:ext cx="4623626" cy="2585656"/>
            <a:chOff x="0" y="0"/>
            <a:chExt cx="734264" cy="41062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34264" cy="410620"/>
            </a:xfrm>
            <a:custGeom>
              <a:avLst/>
              <a:gdLst/>
              <a:ahLst/>
              <a:cxnLst/>
              <a:rect l="l" t="t" r="r" b="b"/>
              <a:pathLst>
                <a:path w="734264" h="410620">
                  <a:moveTo>
                    <a:pt x="38512" y="0"/>
                  </a:moveTo>
                  <a:lnTo>
                    <a:pt x="695752" y="0"/>
                  </a:lnTo>
                  <a:cubicBezTo>
                    <a:pt x="705966" y="0"/>
                    <a:pt x="715761" y="4057"/>
                    <a:pt x="722984" y="11280"/>
                  </a:cubicBezTo>
                  <a:cubicBezTo>
                    <a:pt x="730206" y="18502"/>
                    <a:pt x="734264" y="28298"/>
                    <a:pt x="734264" y="38512"/>
                  </a:cubicBezTo>
                  <a:lnTo>
                    <a:pt x="734264" y="372108"/>
                  </a:lnTo>
                  <a:cubicBezTo>
                    <a:pt x="734264" y="393378"/>
                    <a:pt x="717021" y="410620"/>
                    <a:pt x="695752" y="410620"/>
                  </a:cubicBezTo>
                  <a:lnTo>
                    <a:pt x="38512" y="410620"/>
                  </a:lnTo>
                  <a:cubicBezTo>
                    <a:pt x="28298" y="410620"/>
                    <a:pt x="18502" y="406563"/>
                    <a:pt x="11280" y="399340"/>
                  </a:cubicBezTo>
                  <a:cubicBezTo>
                    <a:pt x="4057" y="392118"/>
                    <a:pt x="0" y="382322"/>
                    <a:pt x="0" y="372108"/>
                  </a:cubicBezTo>
                  <a:lnTo>
                    <a:pt x="0" y="38512"/>
                  </a:lnTo>
                  <a:cubicBezTo>
                    <a:pt x="0" y="28298"/>
                    <a:pt x="4057" y="18502"/>
                    <a:pt x="11280" y="11280"/>
                  </a:cubicBezTo>
                  <a:cubicBezTo>
                    <a:pt x="18502" y="4057"/>
                    <a:pt x="28298" y="0"/>
                    <a:pt x="38512" y="0"/>
                  </a:cubicBezTo>
                  <a:close/>
                </a:path>
              </a:pathLst>
            </a:custGeom>
            <a:blipFill>
              <a:blip r:embed="rId7"/>
              <a:stretch>
                <a:fillRect t="-14131" b="-14131"/>
              </a:stretch>
            </a:blipFill>
          </p:spPr>
        </p:sp>
      </p:grpSp>
      <p:sp>
        <p:nvSpPr>
          <p:cNvPr id="38" name="TextBox 38"/>
          <p:cNvSpPr txBox="1"/>
          <p:nvPr/>
        </p:nvSpPr>
        <p:spPr>
          <a:xfrm>
            <a:off x="9751899" y="3244362"/>
            <a:ext cx="7116703" cy="664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cs typeface="เอฟซี มินิมอล" panose="020B0500040200020003"/>
              </a:rPr>
              <a:t>เพื่อกระตุ้นให้บุคลากรเกิดความตื่นตัวในการ  </a:t>
            </a: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cs typeface="เอฟซี มินิมอล" panose="020B0500040200020003"/>
              </a:rPr>
              <a:t>ปฏิบัติงานและเป็นการเพิ่มศักยภาพประสิทธิภาพ</a:t>
            </a: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cs typeface="เอฟซี มินิมอล" panose="020B0500040200020003"/>
              </a:rPr>
              <a:t>ในการปฏิบัติงาน</a:t>
            </a: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r>
              <a:rPr lang="en-US" sz="270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ผลลัพธ์เชิงปริมาณ</a:t>
            </a:r>
            <a:endParaRPr lang="en-US" sz="270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เทศบาลฯ สมัครเข้ารับการประเมิน จำนวน 1 รางวัล</a:t>
            </a:r>
            <a:endParaRPr lang="en-US" sz="270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endParaRPr lang="en-US" sz="270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r>
              <a:rPr lang="en-US" sz="270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ผลลัพธ์เชิงคุณภาพ</a:t>
            </a:r>
            <a:endParaRPr lang="en-US" sz="270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cs typeface="เอฟซี มินิมอล" panose="020B0500040200020003"/>
              </a:rPr>
              <a:t>เทศบาลฯ มีศักยภาพในการบริหารจัดการเพิ่มขึ้น บุคลากรมีความตื่นตัวและปฏิบัติหน้าที่อย่างมีประสิทธิภาพ</a:t>
            </a: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l">
              <a:lnSpc>
                <a:spcPts val="3780"/>
              </a:lnSpc>
            </a:pPr>
            <a:endParaRPr lang="en-US" sz="2700">
              <a:solidFill>
                <a:srgbClr val="FFFFFF"/>
              </a:solidFill>
              <a:cs typeface="เอฟซี มินิมอล" panose="020B0500040200020003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63485">
            <a:off x="458196" y="5179806"/>
            <a:ext cx="4517358" cy="4560830"/>
            <a:chOff x="0" y="0"/>
            <a:chExt cx="6023144" cy="6081107"/>
          </a:xfrm>
        </p:grpSpPr>
        <p:sp>
          <p:nvSpPr>
            <p:cNvPr id="3" name="Freeform 3"/>
            <p:cNvSpPr/>
            <p:nvPr/>
          </p:nvSpPr>
          <p:spPr>
            <a:xfrm>
              <a:off x="0" y="2340363"/>
              <a:ext cx="6023144" cy="1400381"/>
            </a:xfrm>
            <a:custGeom>
              <a:avLst/>
              <a:gdLst/>
              <a:ahLst/>
              <a:cxnLst/>
              <a:rect l="l" t="t" r="r" b="b"/>
              <a:pathLst>
                <a:path w="6023144" h="1400381">
                  <a:moveTo>
                    <a:pt x="0" y="0"/>
                  </a:moveTo>
                  <a:lnTo>
                    <a:pt x="6023144" y="0"/>
                  </a:lnTo>
                  <a:lnTo>
                    <a:pt x="6023144" y="1400381"/>
                  </a:lnTo>
                  <a:lnTo>
                    <a:pt x="0" y="1400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557949">
              <a:off x="0" y="2340363"/>
              <a:ext cx="6023144" cy="1400381"/>
            </a:xfrm>
            <a:custGeom>
              <a:avLst/>
              <a:gdLst/>
              <a:ahLst/>
              <a:cxnLst/>
              <a:rect l="l" t="t" r="r" b="b"/>
              <a:pathLst>
                <a:path w="6023144" h="1400381">
                  <a:moveTo>
                    <a:pt x="0" y="0"/>
                  </a:moveTo>
                  <a:lnTo>
                    <a:pt x="6023144" y="0"/>
                  </a:lnTo>
                  <a:lnTo>
                    <a:pt x="6023144" y="1400381"/>
                  </a:lnTo>
                  <a:lnTo>
                    <a:pt x="0" y="1400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2511208">
              <a:off x="51047" y="2340363"/>
              <a:ext cx="6023144" cy="1400381"/>
            </a:xfrm>
            <a:custGeom>
              <a:avLst/>
              <a:gdLst/>
              <a:ahLst/>
              <a:cxnLst/>
              <a:rect l="l" t="t" r="r" b="b"/>
              <a:pathLst>
                <a:path w="6023144" h="1400381">
                  <a:moveTo>
                    <a:pt x="0" y="0"/>
                  </a:moveTo>
                  <a:lnTo>
                    <a:pt x="6023144" y="0"/>
                  </a:lnTo>
                  <a:lnTo>
                    <a:pt x="6023144" y="1400381"/>
                  </a:lnTo>
                  <a:lnTo>
                    <a:pt x="0" y="1400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2808292">
              <a:off x="51047" y="2340363"/>
              <a:ext cx="6023144" cy="1400381"/>
            </a:xfrm>
            <a:custGeom>
              <a:avLst/>
              <a:gdLst/>
              <a:ahLst/>
              <a:cxnLst/>
              <a:rect l="l" t="t" r="r" b="b"/>
              <a:pathLst>
                <a:path w="6023144" h="1400381">
                  <a:moveTo>
                    <a:pt x="0" y="0"/>
                  </a:moveTo>
                  <a:lnTo>
                    <a:pt x="6023144" y="0"/>
                  </a:lnTo>
                  <a:lnTo>
                    <a:pt x="6023144" y="1400381"/>
                  </a:lnTo>
                  <a:lnTo>
                    <a:pt x="0" y="1400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326853" y="8099301"/>
            <a:ext cx="18844313" cy="2378151"/>
            <a:chOff x="0" y="0"/>
            <a:chExt cx="4963111" cy="6263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63111" cy="626344"/>
            </a:xfrm>
            <a:custGeom>
              <a:avLst/>
              <a:gdLst/>
              <a:ahLst/>
              <a:cxnLst/>
              <a:rect l="l" t="t" r="r" b="b"/>
              <a:pathLst>
                <a:path w="4963111" h="626344">
                  <a:moveTo>
                    <a:pt x="0" y="0"/>
                  </a:moveTo>
                  <a:lnTo>
                    <a:pt x="4963111" y="0"/>
                  </a:lnTo>
                  <a:lnTo>
                    <a:pt x="4963111" y="626344"/>
                  </a:lnTo>
                  <a:lnTo>
                    <a:pt x="0" y="626344"/>
                  </a:lnTo>
                  <a:close/>
                </a:path>
              </a:pathLst>
            </a:custGeom>
            <a:solidFill>
              <a:srgbClr val="5B88B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963111" cy="645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id="10" name="Freeform 10"/>
          <p:cNvSpPr/>
          <p:nvPr/>
        </p:nvSpPr>
        <p:spPr>
          <a:xfrm rot="-675466">
            <a:off x="13601700" y="-425839"/>
            <a:ext cx="7315200" cy="1700784"/>
          </a:xfrm>
          <a:custGeom>
            <a:avLst/>
            <a:gdLst/>
            <a:ahLst/>
            <a:cxnLst/>
            <a:rect l="l" t="t" r="r" b="b"/>
            <a:pathLst>
              <a:path w="7315200" h="1700784">
                <a:moveTo>
                  <a:pt x="0" y="0"/>
                </a:moveTo>
                <a:lnTo>
                  <a:pt x="7315200" y="0"/>
                </a:lnTo>
                <a:lnTo>
                  <a:pt x="7315200" y="1700784"/>
                </a:lnTo>
                <a:lnTo>
                  <a:pt x="0" y="170078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73502">
            <a:off x="-1028335" y="-2591048"/>
            <a:ext cx="4726897" cy="6011952"/>
          </a:xfrm>
          <a:custGeom>
            <a:avLst/>
            <a:gdLst/>
            <a:ahLst/>
            <a:cxnLst/>
            <a:rect l="l" t="t" r="r" b="b"/>
            <a:pathLst>
              <a:path w="4726897" h="6011952">
                <a:moveTo>
                  <a:pt x="0" y="0"/>
                </a:moveTo>
                <a:lnTo>
                  <a:pt x="4726897" y="0"/>
                </a:lnTo>
                <a:lnTo>
                  <a:pt x="4726897" y="6011952"/>
                </a:lnTo>
                <a:lnTo>
                  <a:pt x="0" y="6011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106139" y="6221042"/>
            <a:ext cx="12075722" cy="100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5"/>
              </a:lnSpc>
            </a:pPr>
            <a:r>
              <a:rPr lang="en-US" sz="6385">
                <a:solidFill>
                  <a:srgbClr val="36699B"/>
                </a:solidFill>
                <a:cs typeface="UID แนนโน๊ะ"/>
              </a:rPr>
              <a:t>เทศบาลตำบลบ้านสา</a:t>
            </a:r>
            <a:endParaRPr lang="en-US" sz="6385">
              <a:solidFill>
                <a:srgbClr val="36699B"/>
              </a:solidFill>
              <a:cs typeface="UID แนนโน๊ะ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-48871" y="9116245"/>
            <a:ext cx="18336871" cy="1212292"/>
            <a:chOff x="0" y="0"/>
            <a:chExt cx="24449161" cy="1616389"/>
          </a:xfrm>
        </p:grpSpPr>
        <p:sp>
          <p:nvSpPr>
            <p:cNvPr id="14" name="Freeform 14"/>
            <p:cNvSpPr/>
            <p:nvPr/>
          </p:nvSpPr>
          <p:spPr>
            <a:xfrm>
              <a:off x="141466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98053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54641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752695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909282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065870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611229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363924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520511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677099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22458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975153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131740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2288328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833687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14830943" y="4866891"/>
            <a:ext cx="5409815" cy="5186660"/>
          </a:xfrm>
          <a:custGeom>
            <a:avLst/>
            <a:gdLst/>
            <a:ahLst/>
            <a:cxnLst/>
            <a:rect l="l" t="t" r="r" b="b"/>
            <a:pathLst>
              <a:path w="5409815" h="5186660">
                <a:moveTo>
                  <a:pt x="0" y="0"/>
                </a:moveTo>
                <a:lnTo>
                  <a:pt x="5409815" y="0"/>
                </a:lnTo>
                <a:lnTo>
                  <a:pt x="5409815" y="5186660"/>
                </a:lnTo>
                <a:lnTo>
                  <a:pt x="0" y="5186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452375" y="299491"/>
            <a:ext cx="5618480" cy="5618480"/>
          </a:xfrm>
          <a:custGeom>
            <a:avLst/>
            <a:gdLst/>
            <a:ahLst/>
            <a:cxnLst/>
            <a:rect l="l" t="t" r="r" b="b"/>
            <a:pathLst>
              <a:path w="5618480" h="5618480">
                <a:moveTo>
                  <a:pt x="0" y="0"/>
                </a:moveTo>
                <a:lnTo>
                  <a:pt x="5618480" y="0"/>
                </a:lnTo>
                <a:lnTo>
                  <a:pt x="5618480" y="5618480"/>
                </a:lnTo>
                <a:lnTo>
                  <a:pt x="0" y="56184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6587442" y="299491"/>
            <a:ext cx="5363806" cy="5363784"/>
            <a:chOff x="0" y="0"/>
            <a:chExt cx="6350000" cy="63499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7321" r="-732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42168" y="5554571"/>
            <a:ext cx="13116549" cy="3845761"/>
            <a:chOff x="0" y="0"/>
            <a:chExt cx="3454564" cy="10128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4564" cy="1012875"/>
            </a:xfrm>
            <a:custGeom>
              <a:avLst/>
              <a:gdLst/>
              <a:ahLst/>
              <a:cxnLst/>
              <a:rect l="l" t="t" r="r" b="b"/>
              <a:pathLst>
                <a:path w="3454564" h="1012875">
                  <a:moveTo>
                    <a:pt x="22429" y="0"/>
                  </a:moveTo>
                  <a:lnTo>
                    <a:pt x="3432135" y="0"/>
                  </a:lnTo>
                  <a:cubicBezTo>
                    <a:pt x="3444522" y="0"/>
                    <a:pt x="3454564" y="10042"/>
                    <a:pt x="3454564" y="22429"/>
                  </a:cubicBezTo>
                  <a:lnTo>
                    <a:pt x="3454564" y="990446"/>
                  </a:lnTo>
                  <a:cubicBezTo>
                    <a:pt x="3454564" y="1002833"/>
                    <a:pt x="3444522" y="1012875"/>
                    <a:pt x="3432135" y="1012875"/>
                  </a:cubicBezTo>
                  <a:lnTo>
                    <a:pt x="22429" y="1012875"/>
                  </a:lnTo>
                  <a:cubicBezTo>
                    <a:pt x="10042" y="1012875"/>
                    <a:pt x="0" y="1002833"/>
                    <a:pt x="0" y="990446"/>
                  </a:cubicBezTo>
                  <a:lnTo>
                    <a:pt x="0" y="22429"/>
                  </a:lnTo>
                  <a:cubicBezTo>
                    <a:pt x="0" y="10042"/>
                    <a:pt x="10042" y="0"/>
                    <a:pt x="224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A6CB">
                    <a:alpha val="44000"/>
                  </a:srgbClr>
                </a:gs>
                <a:gs pos="100000">
                  <a:srgbClr val="003CA2">
                    <a:alpha val="44000"/>
                  </a:srgbClr>
                </a:gs>
              </a:gsLst>
              <a:lin ang="2700000"/>
            </a:gradFill>
            <a:ln w="66675" cap="rnd">
              <a:solidFill>
                <a:srgbClr val="FFFFFF">
                  <a:alpha val="43922"/>
                </a:srgbClr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54564" cy="1050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-763485">
            <a:off x="305419" y="5369064"/>
            <a:ext cx="2972802" cy="3001411"/>
            <a:chOff x="0" y="0"/>
            <a:chExt cx="3963737" cy="4001881"/>
          </a:xfrm>
        </p:grpSpPr>
        <p:sp>
          <p:nvSpPr>
            <p:cNvPr id="6" name="Freeform 6"/>
            <p:cNvSpPr/>
            <p:nvPr/>
          </p:nvSpPr>
          <p:spPr>
            <a:xfrm>
              <a:off x="0" y="1540156"/>
              <a:ext cx="3963737" cy="921569"/>
            </a:xfrm>
            <a:custGeom>
              <a:avLst/>
              <a:gdLst/>
              <a:ahLst/>
              <a:cxnLst/>
              <a:rect l="l" t="t" r="r" b="b"/>
              <a:pathLst>
                <a:path w="3963737" h="921569">
                  <a:moveTo>
                    <a:pt x="0" y="0"/>
                  </a:moveTo>
                  <a:lnTo>
                    <a:pt x="3963737" y="0"/>
                  </a:lnTo>
                  <a:lnTo>
                    <a:pt x="3963737" y="921569"/>
                  </a:lnTo>
                  <a:lnTo>
                    <a:pt x="0" y="921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557949">
              <a:off x="0" y="1540156"/>
              <a:ext cx="3963737" cy="921569"/>
            </a:xfrm>
            <a:custGeom>
              <a:avLst/>
              <a:gdLst/>
              <a:ahLst/>
              <a:cxnLst/>
              <a:rect l="l" t="t" r="r" b="b"/>
              <a:pathLst>
                <a:path w="3963737" h="921569">
                  <a:moveTo>
                    <a:pt x="0" y="0"/>
                  </a:moveTo>
                  <a:lnTo>
                    <a:pt x="3963737" y="0"/>
                  </a:lnTo>
                  <a:lnTo>
                    <a:pt x="3963737" y="921569"/>
                  </a:lnTo>
                  <a:lnTo>
                    <a:pt x="0" y="921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2511208">
              <a:off x="33593" y="1540156"/>
              <a:ext cx="3963737" cy="921569"/>
            </a:xfrm>
            <a:custGeom>
              <a:avLst/>
              <a:gdLst/>
              <a:ahLst/>
              <a:cxnLst/>
              <a:rect l="l" t="t" r="r" b="b"/>
              <a:pathLst>
                <a:path w="3963737" h="921569">
                  <a:moveTo>
                    <a:pt x="0" y="0"/>
                  </a:moveTo>
                  <a:lnTo>
                    <a:pt x="3963737" y="0"/>
                  </a:lnTo>
                  <a:lnTo>
                    <a:pt x="3963737" y="921569"/>
                  </a:lnTo>
                  <a:lnTo>
                    <a:pt x="0" y="921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808292">
              <a:off x="33593" y="1540156"/>
              <a:ext cx="3963737" cy="921569"/>
            </a:xfrm>
            <a:custGeom>
              <a:avLst/>
              <a:gdLst/>
              <a:ahLst/>
              <a:cxnLst/>
              <a:rect l="l" t="t" r="r" b="b"/>
              <a:pathLst>
                <a:path w="3963737" h="921569">
                  <a:moveTo>
                    <a:pt x="0" y="0"/>
                  </a:moveTo>
                  <a:lnTo>
                    <a:pt x="3963737" y="0"/>
                  </a:lnTo>
                  <a:lnTo>
                    <a:pt x="3963737" y="921569"/>
                  </a:lnTo>
                  <a:lnTo>
                    <a:pt x="0" y="921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326853" y="8099301"/>
            <a:ext cx="18844313" cy="2378151"/>
            <a:chOff x="0" y="0"/>
            <a:chExt cx="4963111" cy="6263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63111" cy="626344"/>
            </a:xfrm>
            <a:custGeom>
              <a:avLst/>
              <a:gdLst/>
              <a:ahLst/>
              <a:cxnLst/>
              <a:rect l="l" t="t" r="r" b="b"/>
              <a:pathLst>
                <a:path w="4963111" h="626344">
                  <a:moveTo>
                    <a:pt x="0" y="0"/>
                  </a:moveTo>
                  <a:lnTo>
                    <a:pt x="4963111" y="0"/>
                  </a:lnTo>
                  <a:lnTo>
                    <a:pt x="4963111" y="626344"/>
                  </a:lnTo>
                  <a:lnTo>
                    <a:pt x="0" y="626344"/>
                  </a:lnTo>
                  <a:close/>
                </a:path>
              </a:pathLst>
            </a:custGeom>
            <a:solidFill>
              <a:srgbClr val="5B88B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4963111" cy="645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id="13" name="Freeform 13"/>
          <p:cNvSpPr/>
          <p:nvPr/>
        </p:nvSpPr>
        <p:spPr>
          <a:xfrm rot="-675466">
            <a:off x="13601700" y="-425839"/>
            <a:ext cx="7315200" cy="1700784"/>
          </a:xfrm>
          <a:custGeom>
            <a:avLst/>
            <a:gdLst/>
            <a:ahLst/>
            <a:cxnLst/>
            <a:rect l="l" t="t" r="r" b="b"/>
            <a:pathLst>
              <a:path w="7315200" h="1700784">
                <a:moveTo>
                  <a:pt x="0" y="0"/>
                </a:moveTo>
                <a:lnTo>
                  <a:pt x="7315200" y="0"/>
                </a:lnTo>
                <a:lnTo>
                  <a:pt x="7315200" y="1700784"/>
                </a:lnTo>
                <a:lnTo>
                  <a:pt x="0" y="170078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73502">
            <a:off x="-1028335" y="-2591048"/>
            <a:ext cx="4726897" cy="6011952"/>
          </a:xfrm>
          <a:custGeom>
            <a:avLst/>
            <a:gdLst/>
            <a:ahLst/>
            <a:cxnLst/>
            <a:rect l="l" t="t" r="r" b="b"/>
            <a:pathLst>
              <a:path w="4726897" h="6011952">
                <a:moveTo>
                  <a:pt x="0" y="0"/>
                </a:moveTo>
                <a:lnTo>
                  <a:pt x="4726897" y="0"/>
                </a:lnTo>
                <a:lnTo>
                  <a:pt x="4726897" y="6011952"/>
                </a:lnTo>
                <a:lnTo>
                  <a:pt x="0" y="6011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231961" y="443603"/>
            <a:ext cx="5420415" cy="25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5"/>
              </a:lnSpc>
            </a:pPr>
            <a:r>
              <a:rPr lang="en-US" sz="4310" dirty="0" err="1">
                <a:solidFill>
                  <a:srgbClr val="36699B"/>
                </a:solidFill>
                <a:cs typeface="เอฟซี มินิมอล Bold" panose="020B0500040200020003"/>
              </a:rPr>
              <a:t>สภาพทั่วไปและข้อมูลพื้นฐาน</a:t>
            </a:r>
            <a:endParaRPr lang="en-US" sz="4310" dirty="0">
              <a:solidFill>
                <a:srgbClr val="36699B"/>
              </a:solidFill>
              <a:cs typeface="เอฟซี มินิมอล Bold" panose="020B0500040200020003"/>
            </a:endParaRPr>
          </a:p>
          <a:p>
            <a:pPr algn="ctr">
              <a:lnSpc>
                <a:spcPts val="9860"/>
              </a:lnSpc>
            </a:pPr>
            <a:endParaRPr lang="en-US" sz="4310" dirty="0">
              <a:solidFill>
                <a:srgbClr val="36699B"/>
              </a:solidFill>
              <a:cs typeface="เอฟซี มินิมอล Bold" panose="020B0500040200020003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493685" y="1991681"/>
            <a:ext cx="10337258" cy="229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4000" dirty="0" err="1">
                <a:solidFill>
                  <a:srgbClr val="2D5372"/>
                </a:solidFill>
                <a:cs typeface="เอฟซี มินิมอล" panose="020B0500040200020003"/>
              </a:rPr>
              <a:t>เทศบาลตำบลบ้านสา</a:t>
            </a:r>
            <a:r>
              <a:rPr lang="en-US" sz="4000" dirty="0">
                <a:solidFill>
                  <a:srgbClr val="2D5372"/>
                </a:solidFill>
                <a:cs typeface="เอฟซี มินิมอล" panose="020B0500040200020003"/>
              </a:rPr>
              <a:t>  </a:t>
            </a:r>
            <a:endParaRPr lang="en-US" sz="4000" dirty="0">
              <a:solidFill>
                <a:srgbClr val="2D5372"/>
              </a:solidFill>
              <a:cs typeface="เอฟซี มินิมอล" panose="020B0500040200020003"/>
            </a:endParaRPr>
          </a:p>
          <a:p>
            <a:pPr algn="ctr">
              <a:lnSpc>
                <a:spcPts val="4560"/>
              </a:lnSpc>
            </a:pPr>
            <a:r>
              <a:rPr lang="en-US" sz="4000" dirty="0" err="1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สถานที่ตั้ง</a:t>
            </a:r>
            <a:r>
              <a:rPr lang="en-US" sz="4000" dirty="0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 120 </a:t>
            </a:r>
            <a:r>
              <a:rPr lang="en-US" sz="4000" dirty="0" err="1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หมู่ที่</a:t>
            </a:r>
            <a:r>
              <a:rPr lang="en-US" sz="4000" dirty="0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 5 </a:t>
            </a:r>
            <a:r>
              <a:rPr lang="en-US" sz="4000" dirty="0" err="1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ตำบลบ้านสา</a:t>
            </a:r>
            <a:r>
              <a:rPr lang="en-US" sz="4000" dirty="0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 </a:t>
            </a:r>
            <a:r>
              <a:rPr lang="en-US" sz="4000" dirty="0" err="1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อำเภอแจ้ห่ม</a:t>
            </a:r>
            <a:r>
              <a:rPr lang="en-US" sz="4000" dirty="0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 </a:t>
            </a:r>
            <a:r>
              <a:rPr lang="en-US" sz="4000" dirty="0" err="1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จังหวัดลำปาง</a:t>
            </a:r>
            <a:r>
              <a:rPr lang="en-US" sz="4000" dirty="0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  </a:t>
            </a:r>
            <a:r>
              <a:rPr lang="en-US" sz="4000" dirty="0" err="1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มีพื้นที่</a:t>
            </a:r>
            <a:r>
              <a:rPr lang="en-US" sz="4000" dirty="0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 128.03 </a:t>
            </a:r>
            <a:r>
              <a:rPr lang="en-US" sz="4000" dirty="0" err="1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ตารางกิโลเมตร</a:t>
            </a:r>
            <a:r>
              <a:rPr lang="en-US" sz="4000" dirty="0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 </a:t>
            </a:r>
            <a:r>
              <a:rPr lang="en-US" sz="4000" dirty="0" err="1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หรือประมาณ</a:t>
            </a:r>
            <a:r>
              <a:rPr lang="en-US" sz="4000" dirty="0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 80,018 </a:t>
            </a:r>
            <a:r>
              <a:rPr lang="en-US" sz="4000" dirty="0" err="1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ไร่</a:t>
            </a:r>
            <a:r>
              <a:rPr lang="en-US" sz="4000" dirty="0">
                <a:solidFill>
                  <a:srgbClr val="2D5372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 </a:t>
            </a:r>
            <a:endParaRPr lang="en-US" sz="4000" dirty="0">
              <a:solidFill>
                <a:srgbClr val="2D5372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-48871" y="9116245"/>
            <a:ext cx="18336871" cy="1212292"/>
            <a:chOff x="0" y="0"/>
            <a:chExt cx="24449161" cy="1616389"/>
          </a:xfrm>
        </p:grpSpPr>
        <p:sp>
          <p:nvSpPr>
            <p:cNvPr id="18" name="Freeform 18"/>
            <p:cNvSpPr/>
            <p:nvPr/>
          </p:nvSpPr>
          <p:spPr>
            <a:xfrm>
              <a:off x="141466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98053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54641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752695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909282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065870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611229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363924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520511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677099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222458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975153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131740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2288328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833687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844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>
            <a:off x="15503056" y="5511279"/>
            <a:ext cx="4737702" cy="4542272"/>
          </a:xfrm>
          <a:custGeom>
            <a:avLst/>
            <a:gdLst/>
            <a:ahLst/>
            <a:cxnLst/>
            <a:rect l="l" t="t" r="r" b="b"/>
            <a:pathLst>
              <a:path w="4737702" h="4542272">
                <a:moveTo>
                  <a:pt x="0" y="0"/>
                </a:moveTo>
                <a:lnTo>
                  <a:pt x="4737702" y="0"/>
                </a:lnTo>
                <a:lnTo>
                  <a:pt x="4737702" y="4542272"/>
                </a:lnTo>
                <a:lnTo>
                  <a:pt x="0" y="45422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3354939" y="5554571"/>
            <a:ext cx="3792179" cy="3811300"/>
          </a:xfrm>
          <a:custGeom>
            <a:avLst/>
            <a:gdLst/>
            <a:ahLst/>
            <a:cxnLst/>
            <a:rect l="l" t="t" r="r" b="b"/>
            <a:pathLst>
              <a:path w="3792179" h="3811300">
                <a:moveTo>
                  <a:pt x="0" y="0"/>
                </a:moveTo>
                <a:lnTo>
                  <a:pt x="3792179" y="0"/>
                </a:lnTo>
                <a:lnTo>
                  <a:pt x="3792179" y="3811299"/>
                </a:lnTo>
                <a:lnTo>
                  <a:pt x="0" y="38112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7408242" y="5511279"/>
            <a:ext cx="3792179" cy="3811300"/>
          </a:xfrm>
          <a:custGeom>
            <a:avLst/>
            <a:gdLst/>
            <a:ahLst/>
            <a:cxnLst/>
            <a:rect l="l" t="t" r="r" b="b"/>
            <a:pathLst>
              <a:path w="3792179" h="3811300">
                <a:moveTo>
                  <a:pt x="0" y="0"/>
                </a:moveTo>
                <a:lnTo>
                  <a:pt x="3792179" y="0"/>
                </a:lnTo>
                <a:lnTo>
                  <a:pt x="3792179" y="3811299"/>
                </a:lnTo>
                <a:lnTo>
                  <a:pt x="0" y="38112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1200421" y="5511279"/>
            <a:ext cx="3792179" cy="3811300"/>
          </a:xfrm>
          <a:custGeom>
            <a:avLst/>
            <a:gdLst/>
            <a:ahLst/>
            <a:cxnLst/>
            <a:rect l="l" t="t" r="r" b="b"/>
            <a:pathLst>
              <a:path w="3792179" h="3811300">
                <a:moveTo>
                  <a:pt x="0" y="0"/>
                </a:moveTo>
                <a:lnTo>
                  <a:pt x="3792179" y="0"/>
                </a:lnTo>
                <a:lnTo>
                  <a:pt x="3792179" y="3811299"/>
                </a:lnTo>
                <a:lnTo>
                  <a:pt x="0" y="38112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3710733" y="6812619"/>
            <a:ext cx="3080591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un Mai Bold" charset="-34"/>
                <a:cs typeface="Opun Mai Bold" charset="-34"/>
              </a:rPr>
              <a:t>คณะผู้บริหาร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Opun Mai Bold" charset="-34"/>
                <a:cs typeface="Opun Mai Bold" charset="-34"/>
              </a:rPr>
              <a:t> </a:t>
            </a:r>
            <a:r>
              <a:rPr lang="en-US" sz="3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un Mai Bold" charset="-34"/>
                <a:cs typeface="Opun Mai Bold" charset="-34"/>
              </a:rPr>
              <a:t>จำนวน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Opun Mai Bold" charset="-34"/>
                <a:cs typeface="Opun Mai Bold" charset="-34"/>
              </a:rPr>
              <a:t> 4 </a:t>
            </a:r>
            <a:r>
              <a:rPr lang="en-US" sz="3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un Mai Bold" charset="-34"/>
                <a:cs typeface="Opun Mai Bold" charset="-34"/>
              </a:rPr>
              <a:t>คน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Opun Mai Bold" charset="-34"/>
              <a:cs typeface="Opun Mai Bold" charset="-34"/>
            </a:endParaRP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FFFFFF"/>
              </a:solidFill>
              <a:latin typeface="Opun Mai Bold"/>
              <a:cs typeface="Opun Mai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7764036" y="6319761"/>
            <a:ext cx="3080591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สมาชิกสภาเทศบาล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 </a:t>
            </a:r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จำนวน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 12 </a:t>
            </a:r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คน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 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Opun Mai Bold"/>
              <a:cs typeface="Opun Mai Bold"/>
            </a:endParaRP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FFFFFF"/>
              </a:solidFill>
              <a:latin typeface="Opun Mai Bold"/>
              <a:cs typeface="Opun Mai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527653" y="6201818"/>
            <a:ext cx="3080591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พนักงานเทศบาล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/</a:t>
            </a:r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พนักงานจ้าง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 </a:t>
            </a:r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จำนวน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 50 </a:t>
            </a:r>
            <a:r>
              <a:rPr 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คน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Opun Mai Bold"/>
                <a:cs typeface="Opun Mai Bold"/>
              </a:rPr>
              <a:t> 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Opun Mai Bold"/>
              <a:cs typeface="Opun Mai Bold"/>
            </a:endParaRP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FFFFFF"/>
              </a:solidFill>
              <a:latin typeface="Opun Mai Bold"/>
              <a:cs typeface="Opun Mai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1200421" y="9145502"/>
            <a:ext cx="5299899" cy="143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3645">
                <a:solidFill>
                  <a:srgbClr val="FFFFFF"/>
                </a:solidFill>
                <a:latin typeface="Opun Mai Bold"/>
                <a:cs typeface="Opun Mai Bold"/>
              </a:rPr>
              <a:t>โทรศัพท์ 0-5436-9757</a:t>
            </a:r>
            <a:endParaRPr lang="en-US" sz="3645">
              <a:solidFill>
                <a:srgbClr val="FFFFFF"/>
              </a:solidFill>
              <a:latin typeface="Opun Mai Bold"/>
              <a:cs typeface="Opun Mai Bold"/>
            </a:endParaRPr>
          </a:p>
          <a:p>
            <a:pPr algn="ctr">
              <a:lnSpc>
                <a:spcPts val="5830"/>
              </a:lnSpc>
            </a:pPr>
            <a:endParaRPr lang="en-US" sz="3645">
              <a:solidFill>
                <a:srgbClr val="FFFFFF"/>
              </a:solidFill>
              <a:latin typeface="Opun Mai Bold"/>
              <a:cs typeface="Opun Mai Bold"/>
            </a:endParaRPr>
          </a:p>
        </p:txBody>
      </p:sp>
      <p:sp>
        <p:nvSpPr>
          <p:cNvPr id="46" name="กล่องข้อความ 45"/>
          <p:cNvSpPr txBox="1"/>
          <p:nvPr/>
        </p:nvSpPr>
        <p:spPr>
          <a:xfrm>
            <a:off x="7653457" y="4578210"/>
            <a:ext cx="2932214" cy="72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915"/>
              </a:lnSpc>
            </a:pPr>
            <a:r>
              <a:rPr lang="th-TH" sz="4400" dirty="0">
                <a:solidFill>
                  <a:srgbClr val="36699B"/>
                </a:solidFill>
                <a:cs typeface="เอฟซี มินิมอล Bold" panose="020B0500040200020003"/>
              </a:rPr>
              <a:t>บุคลากร</a:t>
            </a:r>
            <a:endParaRPr lang="en-US" sz="4400" dirty="0">
              <a:solidFill>
                <a:srgbClr val="36699B"/>
              </a:solidFill>
              <a:cs typeface="เอฟซี มินิมอล Bold" panose="020B0500040200020003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03218">
            <a:off x="15650298" y="-729301"/>
            <a:ext cx="3152311" cy="3104132"/>
          </a:xfrm>
          <a:custGeom>
            <a:avLst/>
            <a:gdLst/>
            <a:ahLst/>
            <a:cxnLst/>
            <a:rect l="l" t="t" r="r" b="b"/>
            <a:pathLst>
              <a:path w="3152311" h="3104132">
                <a:moveTo>
                  <a:pt x="0" y="0"/>
                </a:moveTo>
                <a:lnTo>
                  <a:pt x="3152311" y="0"/>
                </a:lnTo>
                <a:lnTo>
                  <a:pt x="3152311" y="3104132"/>
                </a:lnTo>
                <a:lnTo>
                  <a:pt x="0" y="310413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62110" y="8563912"/>
            <a:ext cx="19212219" cy="2167655"/>
            <a:chOff x="0" y="0"/>
            <a:chExt cx="25616293" cy="289020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5171990" cy="2890206"/>
              <a:chOff x="0" y="0"/>
              <a:chExt cx="7032175" cy="80742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032175" cy="807423"/>
              </a:xfrm>
              <a:custGeom>
                <a:avLst/>
                <a:gdLst/>
                <a:ahLst/>
                <a:cxnLst/>
                <a:rect l="l" t="t" r="r" b="b"/>
                <a:pathLst>
                  <a:path w="7032175" h="807423">
                    <a:moveTo>
                      <a:pt x="0" y="0"/>
                    </a:moveTo>
                    <a:lnTo>
                      <a:pt x="7032175" y="0"/>
                    </a:lnTo>
                    <a:lnTo>
                      <a:pt x="7032175" y="807423"/>
                    </a:lnTo>
                    <a:lnTo>
                      <a:pt x="0" y="80742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FFDF2">
                      <a:alpha val="0"/>
                    </a:srgbClr>
                  </a:gs>
                  <a:gs pos="100000">
                    <a:srgbClr val="36699B">
                      <a:alpha val="14000"/>
                    </a:srgbClr>
                  </a:gs>
                </a:gsLst>
                <a:lin ang="5400000"/>
              </a:gra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7032175" cy="826473"/>
              </a:xfrm>
              <a:prstGeom prst="rect">
                <a:avLst/>
              </a:prstGeom>
            </p:spPr>
            <p:txBody>
              <a:bodyPr lIns="75876" tIns="75876" rIns="75876" bIns="75876" rtlCol="0" anchor="ctr"/>
              <a:lstStyle/>
              <a:p>
                <a:pPr algn="ctr">
                  <a:lnSpc>
                    <a:spcPts val="1885"/>
                  </a:lnSpc>
                </a:p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371027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883252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395477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004838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9273891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0786116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298341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4" y="0"/>
                  </a:lnTo>
                  <a:lnTo>
                    <a:pt x="1512224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907702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4" y="0"/>
                  </a:lnTo>
                  <a:lnTo>
                    <a:pt x="1512224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5176755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4" y="0"/>
                  </a:lnTo>
                  <a:lnTo>
                    <a:pt x="1512224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67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6688979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67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8201204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67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3810565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67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1079618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67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2591843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67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4104068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67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713429" y="1066342"/>
              <a:ext cx="1512225" cy="1561006"/>
            </a:xfrm>
            <a:custGeom>
              <a:avLst/>
              <a:gdLst/>
              <a:ahLst/>
              <a:cxnLst/>
              <a:rect l="l" t="t" r="r" b="b"/>
              <a:pathLst>
                <a:path w="1512225" h="1561006">
                  <a:moveTo>
                    <a:pt x="0" y="0"/>
                  </a:moveTo>
                  <a:lnTo>
                    <a:pt x="1512225" y="0"/>
                  </a:lnTo>
                  <a:lnTo>
                    <a:pt x="1512225" y="1561006"/>
                  </a:lnTo>
                  <a:lnTo>
                    <a:pt x="0" y="1561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67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8644781">
            <a:off x="596189" y="613037"/>
            <a:ext cx="1923717" cy="1894315"/>
          </a:xfrm>
          <a:custGeom>
            <a:avLst/>
            <a:gdLst/>
            <a:ahLst/>
            <a:cxnLst/>
            <a:rect l="l" t="t" r="r" b="b"/>
            <a:pathLst>
              <a:path w="1923717" h="1894315">
                <a:moveTo>
                  <a:pt x="0" y="0"/>
                </a:moveTo>
                <a:lnTo>
                  <a:pt x="1923717" y="0"/>
                </a:lnTo>
                <a:lnTo>
                  <a:pt x="1923717" y="1894316"/>
                </a:lnTo>
                <a:lnTo>
                  <a:pt x="0" y="189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86858">
            <a:off x="16146572" y="8036767"/>
            <a:ext cx="1070654" cy="1054291"/>
          </a:xfrm>
          <a:custGeom>
            <a:avLst/>
            <a:gdLst/>
            <a:ahLst/>
            <a:cxnLst/>
            <a:rect l="l" t="t" r="r" b="b"/>
            <a:pathLst>
              <a:path w="1070654" h="1054291">
                <a:moveTo>
                  <a:pt x="0" y="0"/>
                </a:moveTo>
                <a:lnTo>
                  <a:pt x="1070655" y="0"/>
                </a:lnTo>
                <a:lnTo>
                  <a:pt x="1070655" y="1054291"/>
                </a:lnTo>
                <a:lnTo>
                  <a:pt x="0" y="1054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195222" y="3615502"/>
            <a:ext cx="3578552" cy="4726477"/>
            <a:chOff x="0" y="0"/>
            <a:chExt cx="942499" cy="124483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42499" cy="1244833"/>
            </a:xfrm>
            <a:custGeom>
              <a:avLst/>
              <a:gdLst/>
              <a:ahLst/>
              <a:cxnLst/>
              <a:rect l="l" t="t" r="r" b="b"/>
              <a:pathLst>
                <a:path w="942499" h="1244833">
                  <a:moveTo>
                    <a:pt x="25961" y="0"/>
                  </a:moveTo>
                  <a:lnTo>
                    <a:pt x="916538" y="0"/>
                  </a:lnTo>
                  <a:cubicBezTo>
                    <a:pt x="923424" y="0"/>
                    <a:pt x="930027" y="2735"/>
                    <a:pt x="934896" y="7604"/>
                  </a:cubicBezTo>
                  <a:cubicBezTo>
                    <a:pt x="939764" y="12472"/>
                    <a:pt x="942499" y="19076"/>
                    <a:pt x="942499" y="25961"/>
                  </a:cubicBezTo>
                  <a:lnTo>
                    <a:pt x="942499" y="1218872"/>
                  </a:lnTo>
                  <a:cubicBezTo>
                    <a:pt x="942499" y="1225758"/>
                    <a:pt x="939764" y="1232361"/>
                    <a:pt x="934896" y="1237230"/>
                  </a:cubicBezTo>
                  <a:cubicBezTo>
                    <a:pt x="930027" y="1242098"/>
                    <a:pt x="923424" y="1244833"/>
                    <a:pt x="916538" y="1244833"/>
                  </a:cubicBezTo>
                  <a:lnTo>
                    <a:pt x="25961" y="1244833"/>
                  </a:lnTo>
                  <a:cubicBezTo>
                    <a:pt x="19076" y="1244833"/>
                    <a:pt x="12472" y="1242098"/>
                    <a:pt x="7604" y="1237230"/>
                  </a:cubicBezTo>
                  <a:cubicBezTo>
                    <a:pt x="2735" y="1232361"/>
                    <a:pt x="0" y="1225758"/>
                    <a:pt x="0" y="1218872"/>
                  </a:cubicBezTo>
                  <a:lnTo>
                    <a:pt x="0" y="25961"/>
                  </a:lnTo>
                  <a:cubicBezTo>
                    <a:pt x="0" y="19076"/>
                    <a:pt x="2735" y="12472"/>
                    <a:pt x="7604" y="7604"/>
                  </a:cubicBezTo>
                  <a:cubicBezTo>
                    <a:pt x="12472" y="2735"/>
                    <a:pt x="19076" y="0"/>
                    <a:pt x="259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B7496">
                    <a:alpha val="42500"/>
                  </a:srgbClr>
                </a:gs>
                <a:gs pos="100000">
                  <a:srgbClr val="1C49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942499" cy="1263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sp>
        <p:nvSpPr>
          <p:cNvPr id="28" name="Freeform 28"/>
          <p:cNvSpPr/>
          <p:nvPr/>
        </p:nvSpPr>
        <p:spPr>
          <a:xfrm rot="-202797" flipH="1">
            <a:off x="-1014434" y="7967945"/>
            <a:ext cx="3889412" cy="3829967"/>
          </a:xfrm>
          <a:custGeom>
            <a:avLst/>
            <a:gdLst/>
            <a:ahLst/>
            <a:cxnLst/>
            <a:rect l="l" t="t" r="r" b="b"/>
            <a:pathLst>
              <a:path w="3889412" h="3829967">
                <a:moveTo>
                  <a:pt x="3889413" y="0"/>
                </a:moveTo>
                <a:lnTo>
                  <a:pt x="0" y="0"/>
                </a:lnTo>
                <a:lnTo>
                  <a:pt x="0" y="3829968"/>
                </a:lnTo>
                <a:lnTo>
                  <a:pt x="3889413" y="3829968"/>
                </a:lnTo>
                <a:lnTo>
                  <a:pt x="3889413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5322419" y="3615502"/>
            <a:ext cx="3578552" cy="4726477"/>
            <a:chOff x="0" y="0"/>
            <a:chExt cx="942499" cy="124483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42499" cy="1244833"/>
            </a:xfrm>
            <a:custGeom>
              <a:avLst/>
              <a:gdLst/>
              <a:ahLst/>
              <a:cxnLst/>
              <a:rect l="l" t="t" r="r" b="b"/>
              <a:pathLst>
                <a:path w="942499" h="1244833">
                  <a:moveTo>
                    <a:pt x="25961" y="0"/>
                  </a:moveTo>
                  <a:lnTo>
                    <a:pt x="916538" y="0"/>
                  </a:lnTo>
                  <a:cubicBezTo>
                    <a:pt x="923424" y="0"/>
                    <a:pt x="930027" y="2735"/>
                    <a:pt x="934896" y="7604"/>
                  </a:cubicBezTo>
                  <a:cubicBezTo>
                    <a:pt x="939764" y="12472"/>
                    <a:pt x="942499" y="19076"/>
                    <a:pt x="942499" y="25961"/>
                  </a:cubicBezTo>
                  <a:lnTo>
                    <a:pt x="942499" y="1218872"/>
                  </a:lnTo>
                  <a:cubicBezTo>
                    <a:pt x="942499" y="1225758"/>
                    <a:pt x="939764" y="1232361"/>
                    <a:pt x="934896" y="1237230"/>
                  </a:cubicBezTo>
                  <a:cubicBezTo>
                    <a:pt x="930027" y="1242098"/>
                    <a:pt x="923424" y="1244833"/>
                    <a:pt x="916538" y="1244833"/>
                  </a:cubicBezTo>
                  <a:lnTo>
                    <a:pt x="25961" y="1244833"/>
                  </a:lnTo>
                  <a:cubicBezTo>
                    <a:pt x="19076" y="1244833"/>
                    <a:pt x="12472" y="1242098"/>
                    <a:pt x="7604" y="1237230"/>
                  </a:cubicBezTo>
                  <a:cubicBezTo>
                    <a:pt x="2735" y="1232361"/>
                    <a:pt x="0" y="1225758"/>
                    <a:pt x="0" y="1218872"/>
                  </a:cubicBezTo>
                  <a:lnTo>
                    <a:pt x="0" y="25961"/>
                  </a:lnTo>
                  <a:cubicBezTo>
                    <a:pt x="0" y="19076"/>
                    <a:pt x="2735" y="12472"/>
                    <a:pt x="7604" y="7604"/>
                  </a:cubicBezTo>
                  <a:cubicBezTo>
                    <a:pt x="12472" y="2735"/>
                    <a:pt x="19076" y="0"/>
                    <a:pt x="259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B7496">
                    <a:alpha val="42500"/>
                  </a:srgbClr>
                </a:gs>
                <a:gs pos="100000">
                  <a:srgbClr val="1C49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942499" cy="1263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419494" y="3615502"/>
            <a:ext cx="3578552" cy="4726477"/>
            <a:chOff x="0" y="0"/>
            <a:chExt cx="942499" cy="124483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42499" cy="1244833"/>
            </a:xfrm>
            <a:custGeom>
              <a:avLst/>
              <a:gdLst/>
              <a:ahLst/>
              <a:cxnLst/>
              <a:rect l="l" t="t" r="r" b="b"/>
              <a:pathLst>
                <a:path w="942499" h="1244833">
                  <a:moveTo>
                    <a:pt x="25961" y="0"/>
                  </a:moveTo>
                  <a:lnTo>
                    <a:pt x="916538" y="0"/>
                  </a:lnTo>
                  <a:cubicBezTo>
                    <a:pt x="923424" y="0"/>
                    <a:pt x="930027" y="2735"/>
                    <a:pt x="934896" y="7604"/>
                  </a:cubicBezTo>
                  <a:cubicBezTo>
                    <a:pt x="939764" y="12472"/>
                    <a:pt x="942499" y="19076"/>
                    <a:pt x="942499" y="25961"/>
                  </a:cubicBezTo>
                  <a:lnTo>
                    <a:pt x="942499" y="1218872"/>
                  </a:lnTo>
                  <a:cubicBezTo>
                    <a:pt x="942499" y="1225758"/>
                    <a:pt x="939764" y="1232361"/>
                    <a:pt x="934896" y="1237230"/>
                  </a:cubicBezTo>
                  <a:cubicBezTo>
                    <a:pt x="930027" y="1242098"/>
                    <a:pt x="923424" y="1244833"/>
                    <a:pt x="916538" y="1244833"/>
                  </a:cubicBezTo>
                  <a:lnTo>
                    <a:pt x="25961" y="1244833"/>
                  </a:lnTo>
                  <a:cubicBezTo>
                    <a:pt x="19076" y="1244833"/>
                    <a:pt x="12472" y="1242098"/>
                    <a:pt x="7604" y="1237230"/>
                  </a:cubicBezTo>
                  <a:cubicBezTo>
                    <a:pt x="2735" y="1232361"/>
                    <a:pt x="0" y="1225758"/>
                    <a:pt x="0" y="1218872"/>
                  </a:cubicBezTo>
                  <a:lnTo>
                    <a:pt x="0" y="25961"/>
                  </a:lnTo>
                  <a:cubicBezTo>
                    <a:pt x="0" y="19076"/>
                    <a:pt x="2735" y="12472"/>
                    <a:pt x="7604" y="7604"/>
                  </a:cubicBezTo>
                  <a:cubicBezTo>
                    <a:pt x="12472" y="2735"/>
                    <a:pt x="19076" y="0"/>
                    <a:pt x="259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B7496">
                    <a:alpha val="42500"/>
                  </a:srgbClr>
                </a:gs>
                <a:gs pos="100000">
                  <a:srgbClr val="1C49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942499" cy="1263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446078" y="3615502"/>
            <a:ext cx="3578552" cy="4726477"/>
            <a:chOff x="0" y="0"/>
            <a:chExt cx="942499" cy="124483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42499" cy="1244833"/>
            </a:xfrm>
            <a:custGeom>
              <a:avLst/>
              <a:gdLst/>
              <a:ahLst/>
              <a:cxnLst/>
              <a:rect l="l" t="t" r="r" b="b"/>
              <a:pathLst>
                <a:path w="942499" h="1244833">
                  <a:moveTo>
                    <a:pt x="25961" y="0"/>
                  </a:moveTo>
                  <a:lnTo>
                    <a:pt x="916538" y="0"/>
                  </a:lnTo>
                  <a:cubicBezTo>
                    <a:pt x="923424" y="0"/>
                    <a:pt x="930027" y="2735"/>
                    <a:pt x="934896" y="7604"/>
                  </a:cubicBezTo>
                  <a:cubicBezTo>
                    <a:pt x="939764" y="12472"/>
                    <a:pt x="942499" y="19076"/>
                    <a:pt x="942499" y="25961"/>
                  </a:cubicBezTo>
                  <a:lnTo>
                    <a:pt x="942499" y="1218872"/>
                  </a:lnTo>
                  <a:cubicBezTo>
                    <a:pt x="942499" y="1225758"/>
                    <a:pt x="939764" y="1232361"/>
                    <a:pt x="934896" y="1237230"/>
                  </a:cubicBezTo>
                  <a:cubicBezTo>
                    <a:pt x="930027" y="1242098"/>
                    <a:pt x="923424" y="1244833"/>
                    <a:pt x="916538" y="1244833"/>
                  </a:cubicBezTo>
                  <a:lnTo>
                    <a:pt x="25961" y="1244833"/>
                  </a:lnTo>
                  <a:cubicBezTo>
                    <a:pt x="19076" y="1244833"/>
                    <a:pt x="12472" y="1242098"/>
                    <a:pt x="7604" y="1237230"/>
                  </a:cubicBezTo>
                  <a:cubicBezTo>
                    <a:pt x="2735" y="1232361"/>
                    <a:pt x="0" y="1225758"/>
                    <a:pt x="0" y="1218872"/>
                  </a:cubicBezTo>
                  <a:lnTo>
                    <a:pt x="0" y="25961"/>
                  </a:lnTo>
                  <a:cubicBezTo>
                    <a:pt x="0" y="19076"/>
                    <a:pt x="2735" y="12472"/>
                    <a:pt x="7604" y="7604"/>
                  </a:cubicBezTo>
                  <a:cubicBezTo>
                    <a:pt x="12472" y="2735"/>
                    <a:pt x="19076" y="0"/>
                    <a:pt x="259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B7496">
                    <a:alpha val="42500"/>
                  </a:srgbClr>
                </a:gs>
                <a:gs pos="100000">
                  <a:srgbClr val="1C49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7" name="TextBox 37"/>
            <p:cNvSpPr txBox="1"/>
            <p:nvPr/>
          </p:nvSpPr>
          <p:spPr>
            <a:xfrm>
              <a:off x="0" y="-19050"/>
              <a:ext cx="942499" cy="1263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768998" y="756948"/>
            <a:ext cx="11300992" cy="2838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7000">
                <a:solidFill>
                  <a:srgbClr val="E8FDEC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กิจกรรมที่ดำเนินการ            ในปีงบประมาณ พ.ศ. 2566</a:t>
            </a:r>
            <a:endParaRPr lang="en-US" sz="7000">
              <a:solidFill>
                <a:srgbClr val="E8FDEC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6385"/>
              </a:lnSpc>
            </a:pPr>
            <a:r>
              <a:rPr lang="en-US" sz="5600">
                <a:solidFill>
                  <a:srgbClr val="E8FDEC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จำนวน 11 โครงการ</a:t>
            </a:r>
            <a:endParaRPr lang="en-US" sz="5600">
              <a:solidFill>
                <a:srgbClr val="E8FDEC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533628" y="3839238"/>
            <a:ext cx="3102991" cy="111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5"/>
              </a:lnSpc>
            </a:pPr>
            <a:r>
              <a:rPr lang="en-US" sz="3865">
                <a:solidFill>
                  <a:srgbClr val="F8F8F8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ยุทธศาสตร์ที่ 1 </a:t>
            </a:r>
            <a:endParaRPr lang="en-US" sz="3865">
              <a:solidFill>
                <a:srgbClr val="F8F8F8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l">
              <a:lnSpc>
                <a:spcPts val="4405"/>
              </a:lnSpc>
            </a:pPr>
            <a:endParaRPr lang="en-US" sz="3865">
              <a:solidFill>
                <a:srgbClr val="F8F8F8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5458523" y="3866861"/>
            <a:ext cx="3513297" cy="56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5"/>
              </a:lnSpc>
            </a:pPr>
            <a:r>
              <a:rPr lang="en-US" sz="3875">
                <a:solidFill>
                  <a:srgbClr val="F8F8F8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ยุทธศาสตร์ที่ 2</a:t>
            </a:r>
            <a:endParaRPr lang="en-US" sz="3875">
              <a:solidFill>
                <a:srgbClr val="F8F8F8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328715" y="4706200"/>
            <a:ext cx="3546029" cy="211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cs typeface="เอฟซี มินิมอล" panose="020B0500040200020003"/>
              </a:rPr>
              <a:t>วางระบบรากฐานการเสริมสร้างคุณธรรมในสังคมชุมชน </a:t>
            </a:r>
            <a:endParaRPr lang="en-US" sz="25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จำนวน  3 โครงการ</a:t>
            </a:r>
            <a:endParaRPr lang="en-US" sz="250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ctr">
              <a:lnSpc>
                <a:spcPts val="3015"/>
              </a:lnSpc>
            </a:pPr>
            <a:endParaRPr lang="en-US" sz="250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5458523" y="4697051"/>
            <a:ext cx="3134176" cy="2515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5"/>
              </a:lnSpc>
            </a:pPr>
            <a:r>
              <a:rPr lang="en-US" sz="2505">
                <a:solidFill>
                  <a:srgbClr val="FFFFFF"/>
                </a:solidFill>
                <a:cs typeface="เอฟซี มินิมอล" panose="020B0500040200020003"/>
              </a:rPr>
              <a:t>สร้างความเข้มแข็ง     ในระบบการบริหารจัดการ</a:t>
            </a:r>
            <a:r>
              <a:rPr lang="en-US" sz="2505">
                <a:solidFill>
                  <a:srgbClr val="FFFFFF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ด้านการส่งเสริมคุณธรรมให้เป็นเอกภาพ  จำนวน 5 โครงการ</a:t>
            </a:r>
            <a:endParaRPr lang="en-US" sz="2505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l">
              <a:lnSpc>
                <a:spcPts val="2665"/>
              </a:lnSpc>
            </a:pPr>
            <a:r>
              <a:rPr lang="en-US" sz="1905">
                <a:solidFill>
                  <a:srgbClr val="FFFFFF"/>
                </a:solidFill>
                <a:latin typeface="เอฟซี มินิมอล" panose="020B0500040200020003"/>
              </a:rPr>
              <a:t> </a:t>
            </a:r>
            <a:endParaRPr lang="en-US" sz="1905">
              <a:solidFill>
                <a:srgbClr val="FFFFFF"/>
              </a:solidFill>
              <a:latin typeface="เอฟซี มินิมอล" panose="020B0500040200020003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701255" y="4697051"/>
            <a:ext cx="3159326" cy="2189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</a:pPr>
            <a:r>
              <a:rPr lang="en-US" sz="2670">
                <a:solidFill>
                  <a:srgbClr val="FFFFFF"/>
                </a:solidFill>
                <a:cs typeface="เอฟซี มินิมอล" panose="020B0500040200020003"/>
              </a:rPr>
              <a:t>สร้างเครือข่ายความร่วมมือในการส่งเสริม                    คุณธรรม  </a:t>
            </a:r>
            <a:endParaRPr lang="en-US" sz="267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ctr">
              <a:lnSpc>
                <a:spcPts val="3735"/>
              </a:lnSpc>
            </a:pPr>
            <a:r>
              <a:rPr lang="en-US" sz="2670">
                <a:solidFill>
                  <a:srgbClr val="FFFFFF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จำนวน  2 โครงการ</a:t>
            </a:r>
            <a:endParaRPr lang="en-US" sz="267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l">
              <a:lnSpc>
                <a:spcPts val="2690"/>
              </a:lnSpc>
            </a:pPr>
            <a:endParaRPr lang="en-US" sz="267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3736789" y="4727556"/>
            <a:ext cx="3143550" cy="260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ส่งเสริมให้เทศบาลตำบลบ้านสาเป็นแบบอย่าง ด้านคุณธรรมแก่องค์กร/ชุมชนอื่น ๆ</a:t>
            </a:r>
            <a:endParaRPr lang="en-US" sz="250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จำนวน 1 โครงการ</a:t>
            </a:r>
            <a:endParaRPr lang="en-US" sz="250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524269" y="3817045"/>
            <a:ext cx="3513297" cy="56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5"/>
              </a:lnSpc>
            </a:pPr>
            <a:r>
              <a:rPr lang="en-US" sz="3875">
                <a:solidFill>
                  <a:srgbClr val="F8F8F8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ยุทธศาสตร์ที่ 3</a:t>
            </a:r>
            <a:endParaRPr lang="en-US" sz="3875">
              <a:solidFill>
                <a:srgbClr val="F8F8F8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3551916" y="3906866"/>
            <a:ext cx="3513297" cy="56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5"/>
              </a:lnSpc>
            </a:pPr>
            <a:r>
              <a:rPr lang="en-US" sz="3875">
                <a:solidFill>
                  <a:srgbClr val="F8F8F8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ยุทธศาสตร์ที่ 4</a:t>
            </a:r>
            <a:endParaRPr lang="en-US" sz="3875">
              <a:solidFill>
                <a:srgbClr val="F8F8F8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0896" y="-972791"/>
            <a:ext cx="19549792" cy="12232582"/>
            <a:chOff x="0" y="0"/>
            <a:chExt cx="26066390" cy="16310110"/>
          </a:xfrm>
        </p:grpSpPr>
        <p:sp>
          <p:nvSpPr>
            <p:cNvPr id="3" name="Freeform 3"/>
            <p:cNvSpPr/>
            <p:nvPr/>
          </p:nvSpPr>
          <p:spPr>
            <a:xfrm rot="395830">
              <a:off x="19123972" y="9613599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3" y="0"/>
                  </a:lnTo>
                  <a:lnTo>
                    <a:pt x="3168133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395830">
              <a:off x="13574799" y="10797792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9"/>
                  </a:lnTo>
                  <a:lnTo>
                    <a:pt x="0" y="281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041888">
              <a:off x="8535184" y="12815307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1041888">
              <a:off x="6284460" y="857585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041888">
              <a:off x="17129333" y="5400811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718477">
              <a:off x="20943183" y="594933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1041888">
              <a:off x="4767149" y="1090123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1041888">
              <a:off x="2156023" y="8108556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822784">
              <a:off x="19637620" y="273100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7" y="0"/>
                  </a:lnTo>
                  <a:lnTo>
                    <a:pt x="2140837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41888">
              <a:off x="21662740" y="27611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1041888">
              <a:off x="16596736" y="73377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1041888">
              <a:off x="3038335" y="472188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1041888">
              <a:off x="235145" y="196122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1041888">
              <a:off x="23690409" y="472188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041888">
              <a:off x="4767149" y="171785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1041888">
              <a:off x="8718783" y="46293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1041888">
              <a:off x="1732772" y="11826588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579317">
              <a:off x="23300174" y="9673790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395830">
              <a:off x="13533827" y="14131264"/>
              <a:ext cx="2309931" cy="2052951"/>
            </a:xfrm>
            <a:custGeom>
              <a:avLst/>
              <a:gdLst/>
              <a:ahLst/>
              <a:cxnLst/>
              <a:rect l="l" t="t" r="r" b="b"/>
              <a:pathLst>
                <a:path w="2309931" h="2052951">
                  <a:moveTo>
                    <a:pt x="0" y="0"/>
                  </a:moveTo>
                  <a:lnTo>
                    <a:pt x="2309930" y="0"/>
                  </a:lnTo>
                  <a:lnTo>
                    <a:pt x="2309930" y="2052951"/>
                  </a:lnTo>
                  <a:lnTo>
                    <a:pt x="0" y="205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496581">
              <a:off x="18133966" y="12815307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930257">
            <a:off x="5153872" y="879871"/>
            <a:ext cx="7552267" cy="8229600"/>
          </a:xfrm>
          <a:custGeom>
            <a:avLst/>
            <a:gdLst/>
            <a:ahLst/>
            <a:cxnLst/>
            <a:rect l="l" t="t" r="r" b="b"/>
            <a:pathLst>
              <a:path w="7552267" h="8229600">
                <a:moveTo>
                  <a:pt x="0" y="0"/>
                </a:moveTo>
                <a:lnTo>
                  <a:pt x="7552267" y="0"/>
                </a:lnTo>
                <a:lnTo>
                  <a:pt x="75522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855923" y="3108960"/>
            <a:ext cx="7568172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700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ยุทธศาสตร์ที่ 1</a:t>
            </a:r>
            <a:endParaRPr lang="en-US" sz="700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7980"/>
              </a:lnSpc>
            </a:pPr>
            <a:endParaRPr lang="en-US" sz="700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-1367152" y="4573053"/>
            <a:ext cx="20594316" cy="472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8000">
                <a:solidFill>
                  <a:srgbClr val="36699B"/>
                </a:solidFill>
                <a:cs typeface="เอฟซี มินิมอล Bold" panose="020B0500040200020003"/>
              </a:rPr>
              <a:t>วางระบบรากฐานการเสริมสร้าง</a:t>
            </a:r>
            <a:endParaRPr lang="en-US" sz="8000">
              <a:solidFill>
                <a:srgbClr val="36699B"/>
              </a:solidFill>
              <a:cs typeface="เอฟซี มินิมอล Bold" panose="020B0500040200020003"/>
            </a:endParaRPr>
          </a:p>
          <a:p>
            <a:pPr algn="ctr">
              <a:lnSpc>
                <a:spcPts val="9120"/>
              </a:lnSpc>
            </a:pPr>
            <a:r>
              <a:rPr lang="en-US" sz="800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คุณธรรมในสังคม/ชุมชน</a:t>
            </a:r>
            <a:endParaRPr lang="en-US" sz="800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18605"/>
              </a:lnSpc>
            </a:pPr>
            <a:endParaRPr lang="en-US" sz="800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88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99747" flipH="1">
            <a:off x="-1623238" y="-1755333"/>
            <a:ext cx="11388801" cy="12435753"/>
          </a:xfrm>
          <a:custGeom>
            <a:avLst/>
            <a:gdLst/>
            <a:ahLst/>
            <a:cxnLst/>
            <a:rect l="l" t="t" r="r" b="b"/>
            <a:pathLst>
              <a:path w="11388801" h="12435753">
                <a:moveTo>
                  <a:pt x="11388800" y="0"/>
                </a:moveTo>
                <a:lnTo>
                  <a:pt x="0" y="0"/>
                </a:lnTo>
                <a:lnTo>
                  <a:pt x="0" y="12435753"/>
                </a:lnTo>
                <a:lnTo>
                  <a:pt x="11388800" y="12435753"/>
                </a:lnTo>
                <a:lnTo>
                  <a:pt x="1138880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6853" y="7391353"/>
            <a:ext cx="18844313" cy="3086100"/>
            <a:chOff x="0" y="0"/>
            <a:chExt cx="496311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3111" cy="812800"/>
            </a:xfrm>
            <a:custGeom>
              <a:avLst/>
              <a:gdLst/>
              <a:ahLst/>
              <a:cxnLst/>
              <a:rect l="l" t="t" r="r" b="b"/>
              <a:pathLst>
                <a:path w="4963111" h="812800">
                  <a:moveTo>
                    <a:pt x="0" y="0"/>
                  </a:moveTo>
                  <a:lnTo>
                    <a:pt x="4963111" y="0"/>
                  </a:lnTo>
                  <a:lnTo>
                    <a:pt x="496311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63111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07473" y="1202701"/>
            <a:ext cx="6831885" cy="7570848"/>
            <a:chOff x="0" y="0"/>
            <a:chExt cx="550099" cy="609600"/>
          </a:xfrm>
        </p:grpSpPr>
        <p:sp>
          <p:nvSpPr>
            <p:cNvPr id="7" name="Freeform 7"/>
            <p:cNvSpPr/>
            <p:nvPr/>
          </p:nvSpPr>
          <p:spPr>
            <a:xfrm>
              <a:off x="7434" y="0"/>
              <a:ext cx="535232" cy="609600"/>
            </a:xfrm>
            <a:custGeom>
              <a:avLst/>
              <a:gdLst/>
              <a:ahLst/>
              <a:cxnLst/>
              <a:rect l="l" t="t" r="r" b="b"/>
              <a:pathLst>
                <a:path w="535232" h="609600">
                  <a:moveTo>
                    <a:pt x="226363" y="0"/>
                  </a:moveTo>
                  <a:lnTo>
                    <a:pt x="512069" y="0"/>
                  </a:lnTo>
                  <a:cubicBezTo>
                    <a:pt x="519157" y="0"/>
                    <a:pt x="525814" y="3408"/>
                    <a:pt x="529959" y="9158"/>
                  </a:cubicBezTo>
                  <a:cubicBezTo>
                    <a:pt x="534104" y="14909"/>
                    <a:pt x="535231" y="22301"/>
                    <a:pt x="532990" y="29026"/>
                  </a:cubicBezTo>
                  <a:lnTo>
                    <a:pt x="349141" y="580574"/>
                  </a:lnTo>
                  <a:cubicBezTo>
                    <a:pt x="343363" y="597908"/>
                    <a:pt x="327141" y="609600"/>
                    <a:pt x="308869" y="609600"/>
                  </a:cubicBezTo>
                  <a:lnTo>
                    <a:pt x="23163" y="609600"/>
                  </a:lnTo>
                  <a:cubicBezTo>
                    <a:pt x="16074" y="609600"/>
                    <a:pt x="9417" y="606192"/>
                    <a:pt x="5272" y="600442"/>
                  </a:cubicBezTo>
                  <a:cubicBezTo>
                    <a:pt x="1128" y="594691"/>
                    <a:pt x="0" y="587299"/>
                    <a:pt x="2241" y="580574"/>
                  </a:cubicBezTo>
                  <a:lnTo>
                    <a:pt x="186091" y="29026"/>
                  </a:lnTo>
                  <a:cubicBezTo>
                    <a:pt x="191869" y="11692"/>
                    <a:pt x="208091" y="0"/>
                    <a:pt x="226363" y="0"/>
                  </a:cubicBezTo>
                  <a:close/>
                </a:path>
              </a:pathLst>
            </a:custGeom>
            <a:blipFill>
              <a:blip r:embed="rId2"/>
              <a:stretch>
                <a:fillRect l="-48678" r="-384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02703" y="873325"/>
            <a:ext cx="12041397" cy="8229600"/>
            <a:chOff x="0" y="0"/>
            <a:chExt cx="317139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71397" cy="2167467"/>
            </a:xfrm>
            <a:custGeom>
              <a:avLst/>
              <a:gdLst/>
              <a:ahLst/>
              <a:cxnLst/>
              <a:rect l="l" t="t" r="r" b="b"/>
              <a:pathLst>
                <a:path w="3171397" h="2167467">
                  <a:moveTo>
                    <a:pt x="15431" y="0"/>
                  </a:moveTo>
                  <a:lnTo>
                    <a:pt x="3155966" y="0"/>
                  </a:lnTo>
                  <a:cubicBezTo>
                    <a:pt x="3164488" y="0"/>
                    <a:pt x="3171397" y="6909"/>
                    <a:pt x="3171397" y="15431"/>
                  </a:cubicBezTo>
                  <a:lnTo>
                    <a:pt x="3171397" y="2152036"/>
                  </a:lnTo>
                  <a:cubicBezTo>
                    <a:pt x="3171397" y="2160558"/>
                    <a:pt x="3164488" y="2167467"/>
                    <a:pt x="3155966" y="2167467"/>
                  </a:cubicBezTo>
                  <a:lnTo>
                    <a:pt x="15431" y="2167467"/>
                  </a:lnTo>
                  <a:cubicBezTo>
                    <a:pt x="6909" y="2167467"/>
                    <a:pt x="0" y="2160558"/>
                    <a:pt x="0" y="2152036"/>
                  </a:cubicBezTo>
                  <a:lnTo>
                    <a:pt x="0" y="15431"/>
                  </a:lnTo>
                  <a:cubicBezTo>
                    <a:pt x="0" y="6909"/>
                    <a:pt x="6909" y="0"/>
                    <a:pt x="15431" y="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171397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62561" y="6015479"/>
            <a:ext cx="4323138" cy="2650424"/>
            <a:chOff x="0" y="0"/>
            <a:chExt cx="669767" cy="410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9767" cy="410620"/>
            </a:xfrm>
            <a:custGeom>
              <a:avLst/>
              <a:gdLst/>
              <a:ahLst/>
              <a:cxnLst/>
              <a:rect l="l" t="t" r="r" b="b"/>
              <a:pathLst>
                <a:path w="669767" h="410620">
                  <a:moveTo>
                    <a:pt x="41189" y="0"/>
                  </a:moveTo>
                  <a:lnTo>
                    <a:pt x="628579" y="0"/>
                  </a:lnTo>
                  <a:cubicBezTo>
                    <a:pt x="651326" y="0"/>
                    <a:pt x="669767" y="18441"/>
                    <a:pt x="669767" y="41189"/>
                  </a:cubicBezTo>
                  <a:lnTo>
                    <a:pt x="669767" y="369431"/>
                  </a:lnTo>
                  <a:cubicBezTo>
                    <a:pt x="669767" y="392179"/>
                    <a:pt x="651326" y="410620"/>
                    <a:pt x="628579" y="410620"/>
                  </a:cubicBezTo>
                  <a:lnTo>
                    <a:pt x="41189" y="410620"/>
                  </a:lnTo>
                  <a:cubicBezTo>
                    <a:pt x="18441" y="410620"/>
                    <a:pt x="0" y="392179"/>
                    <a:pt x="0" y="369431"/>
                  </a:cubicBezTo>
                  <a:lnTo>
                    <a:pt x="0" y="41189"/>
                  </a:lnTo>
                  <a:cubicBezTo>
                    <a:pt x="0" y="18441"/>
                    <a:pt x="18441" y="0"/>
                    <a:pt x="41189" y="0"/>
                  </a:cubicBezTo>
                  <a:close/>
                </a:path>
              </a:pathLst>
            </a:custGeom>
            <a:blipFill>
              <a:blip r:embed="rId3"/>
              <a:stretch>
                <a:fillRect l="-4454" r="-4454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018954" y="6015479"/>
            <a:ext cx="4739443" cy="2650424"/>
            <a:chOff x="0" y="0"/>
            <a:chExt cx="734264" cy="4106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34264" cy="410620"/>
            </a:xfrm>
            <a:custGeom>
              <a:avLst/>
              <a:gdLst/>
              <a:ahLst/>
              <a:cxnLst/>
              <a:rect l="l" t="t" r="r" b="b"/>
              <a:pathLst>
                <a:path w="734264" h="410620">
                  <a:moveTo>
                    <a:pt x="37571" y="0"/>
                  </a:moveTo>
                  <a:lnTo>
                    <a:pt x="696693" y="0"/>
                  </a:lnTo>
                  <a:cubicBezTo>
                    <a:pt x="717443" y="0"/>
                    <a:pt x="734264" y="16821"/>
                    <a:pt x="734264" y="37571"/>
                  </a:cubicBezTo>
                  <a:lnTo>
                    <a:pt x="734264" y="373049"/>
                  </a:lnTo>
                  <a:cubicBezTo>
                    <a:pt x="734264" y="393799"/>
                    <a:pt x="717443" y="410620"/>
                    <a:pt x="696693" y="410620"/>
                  </a:cubicBezTo>
                  <a:lnTo>
                    <a:pt x="37571" y="410620"/>
                  </a:lnTo>
                  <a:cubicBezTo>
                    <a:pt x="16821" y="410620"/>
                    <a:pt x="0" y="393799"/>
                    <a:pt x="0" y="373049"/>
                  </a:cubicBezTo>
                  <a:lnTo>
                    <a:pt x="0" y="37571"/>
                  </a:lnTo>
                  <a:cubicBezTo>
                    <a:pt x="0" y="16821"/>
                    <a:pt x="16821" y="0"/>
                    <a:pt x="37571" y="0"/>
                  </a:cubicBezTo>
                  <a:close/>
                </a:path>
              </a:pathLst>
            </a:custGeom>
            <a:blipFill>
              <a:blip r:embed="rId4"/>
              <a:stretch>
                <a:fillRect t="-7007" b="-7007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462561" y="1266545"/>
            <a:ext cx="9295836" cy="1517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0"/>
              </a:lnSpc>
            </a:pPr>
            <a:r>
              <a:rPr lang="en-US" sz="3885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1.โครงการจิตอาสาเราทำความดีด้วยหัวใจ</a:t>
            </a:r>
            <a:endParaRPr lang="en-US" sz="3885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just">
              <a:lnSpc>
                <a:spcPts val="6840"/>
              </a:lnSpc>
            </a:pPr>
            <a:endParaRPr lang="en-US" sz="3885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920424" y="2272230"/>
            <a:ext cx="8421668" cy="387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36699B"/>
                </a:solidFill>
                <a:cs typeface="เอฟซี มินิมอล" panose="020B0500040200020003"/>
              </a:rPr>
              <a:t>เพื่อพัฒนาบุคลากรในองค์กรให้มีจิตสาธารณะทำกิจกรรม</a:t>
            </a:r>
            <a:endParaRPr lang="en-US" sz="25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36699B"/>
                </a:solidFill>
                <a:cs typeface="เอฟซี มินิมอล" panose="020B0500040200020003"/>
              </a:rPr>
              <a:t>บำเพ็ญประโยชน์ร่วมกับประชาชนในตำบล</a:t>
            </a:r>
            <a:endParaRPr lang="en-US" sz="25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endParaRPr lang="en-US" sz="25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 u="sng">
                <a:solidFill>
                  <a:srgbClr val="36699B"/>
                </a:solidFill>
                <a:cs typeface="เอฟซี มินิมอล" panose="020B0500040200020003"/>
              </a:rPr>
              <a:t>ผลลัพธ์เชิงปริมาณ</a:t>
            </a:r>
            <a:endParaRPr lang="en-US" sz="2500" u="sng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36699B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มีบุคลากร/ประชาชนเข้าร่วมโครงการ จำนวน 100 คน</a:t>
            </a:r>
            <a:endParaRPr lang="en-US" sz="2500">
              <a:solidFill>
                <a:srgbClr val="36699B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endParaRPr lang="en-US" sz="2500">
              <a:solidFill>
                <a:srgbClr val="36699B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 u="sng">
                <a:solidFill>
                  <a:srgbClr val="36699B"/>
                </a:solidFill>
                <a:cs typeface="เอฟซี มินิมอล" panose="020B0500040200020003"/>
              </a:rPr>
              <a:t>ผลลัพธ์เชิงคุณภาพ</a:t>
            </a:r>
            <a:endParaRPr lang="en-US" sz="2500" u="sng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36699B"/>
                </a:solidFill>
                <a:cs typeface="เอฟซี มินิมอล" panose="020B0500040200020003"/>
              </a:rPr>
              <a:t>บุคลากรในหน่วยงานและประชาชนมี จิตสาธารณะ</a:t>
            </a:r>
            <a:endParaRPr lang="en-US" sz="25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80"/>
              </a:lnSpc>
            </a:pPr>
            <a:endParaRPr lang="en-US" sz="2500">
              <a:solidFill>
                <a:srgbClr val="36699B"/>
              </a:solidFill>
              <a:cs typeface="เอฟซี มินิมอล" panose="020B0500040200020003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9528158" y="1095055"/>
            <a:ext cx="6831885" cy="7570848"/>
            <a:chOff x="0" y="0"/>
            <a:chExt cx="550099" cy="609600"/>
          </a:xfrm>
        </p:grpSpPr>
        <p:sp>
          <p:nvSpPr>
            <p:cNvPr id="18" name="Freeform 18"/>
            <p:cNvSpPr/>
            <p:nvPr/>
          </p:nvSpPr>
          <p:spPr>
            <a:xfrm>
              <a:off x="7434" y="0"/>
              <a:ext cx="535232" cy="609600"/>
            </a:xfrm>
            <a:custGeom>
              <a:avLst/>
              <a:gdLst/>
              <a:ahLst/>
              <a:cxnLst/>
              <a:rect l="l" t="t" r="r" b="b"/>
              <a:pathLst>
                <a:path w="535232" h="609600">
                  <a:moveTo>
                    <a:pt x="226363" y="0"/>
                  </a:moveTo>
                  <a:lnTo>
                    <a:pt x="512069" y="0"/>
                  </a:lnTo>
                  <a:cubicBezTo>
                    <a:pt x="519157" y="0"/>
                    <a:pt x="525814" y="3408"/>
                    <a:pt x="529959" y="9158"/>
                  </a:cubicBezTo>
                  <a:cubicBezTo>
                    <a:pt x="534104" y="14909"/>
                    <a:pt x="535231" y="22301"/>
                    <a:pt x="532990" y="29026"/>
                  </a:cubicBezTo>
                  <a:lnTo>
                    <a:pt x="349141" y="580574"/>
                  </a:lnTo>
                  <a:cubicBezTo>
                    <a:pt x="343363" y="597908"/>
                    <a:pt x="327141" y="609600"/>
                    <a:pt x="308869" y="609600"/>
                  </a:cubicBezTo>
                  <a:lnTo>
                    <a:pt x="23163" y="609600"/>
                  </a:lnTo>
                  <a:cubicBezTo>
                    <a:pt x="16074" y="609600"/>
                    <a:pt x="9417" y="606192"/>
                    <a:pt x="5272" y="600442"/>
                  </a:cubicBezTo>
                  <a:cubicBezTo>
                    <a:pt x="1128" y="594691"/>
                    <a:pt x="0" y="587299"/>
                    <a:pt x="2241" y="580574"/>
                  </a:cubicBezTo>
                  <a:lnTo>
                    <a:pt x="186091" y="29026"/>
                  </a:lnTo>
                  <a:cubicBezTo>
                    <a:pt x="191869" y="11692"/>
                    <a:pt x="208091" y="0"/>
                    <a:pt x="226363" y="0"/>
                  </a:cubicBezTo>
                  <a:close/>
                </a:path>
              </a:pathLst>
            </a:custGeom>
            <a:blipFill>
              <a:blip r:embed="rId5"/>
              <a:stretch>
                <a:fillRect l="-38574" r="-13917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-48871" y="9265161"/>
            <a:ext cx="18336871" cy="1212292"/>
            <a:chOff x="0" y="0"/>
            <a:chExt cx="24449161" cy="1616389"/>
          </a:xfrm>
        </p:grpSpPr>
        <p:sp>
          <p:nvSpPr>
            <p:cNvPr id="20" name="Freeform 20"/>
            <p:cNvSpPr/>
            <p:nvPr/>
          </p:nvSpPr>
          <p:spPr>
            <a:xfrm>
              <a:off x="141466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0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98053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0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54641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0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0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752695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0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909282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0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065870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0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11229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0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363924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82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520511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82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677099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82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2224580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82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975153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82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1317407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82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22883284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7" y="0"/>
                  </a:lnTo>
                  <a:lnTo>
                    <a:pt x="1565877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82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8336871" y="0"/>
              <a:ext cx="1565877" cy="1616389"/>
            </a:xfrm>
            <a:custGeom>
              <a:avLst/>
              <a:gdLst/>
              <a:ahLst/>
              <a:cxnLst/>
              <a:rect l="l" t="t" r="r" b="b"/>
              <a:pathLst>
                <a:path w="1565877" h="1616389">
                  <a:moveTo>
                    <a:pt x="0" y="0"/>
                  </a:moveTo>
                  <a:lnTo>
                    <a:pt x="1565876" y="0"/>
                  </a:lnTo>
                  <a:lnTo>
                    <a:pt x="1565876" y="1616389"/>
                  </a:lnTo>
                  <a:lnTo>
                    <a:pt x="0" y="161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82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2082" y="-684438"/>
            <a:ext cx="9536082" cy="10971438"/>
            <a:chOff x="0" y="0"/>
            <a:chExt cx="3552064" cy="4086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2065" cy="4086716"/>
            </a:xfrm>
            <a:custGeom>
              <a:avLst/>
              <a:gdLst/>
              <a:ahLst/>
              <a:cxnLst/>
              <a:rect l="l" t="t" r="r" b="b"/>
              <a:pathLst>
                <a:path w="3552065" h="4086716">
                  <a:moveTo>
                    <a:pt x="4059" y="0"/>
                  </a:moveTo>
                  <a:lnTo>
                    <a:pt x="3548005" y="0"/>
                  </a:lnTo>
                  <a:cubicBezTo>
                    <a:pt x="3549082" y="0"/>
                    <a:pt x="3550114" y="428"/>
                    <a:pt x="3550876" y="1189"/>
                  </a:cubicBezTo>
                  <a:cubicBezTo>
                    <a:pt x="3551637" y="1950"/>
                    <a:pt x="3552065" y="2983"/>
                    <a:pt x="3552065" y="4059"/>
                  </a:cubicBezTo>
                  <a:lnTo>
                    <a:pt x="3552065" y="4082656"/>
                  </a:lnTo>
                  <a:cubicBezTo>
                    <a:pt x="3552065" y="4083733"/>
                    <a:pt x="3551637" y="4084765"/>
                    <a:pt x="3550876" y="4085527"/>
                  </a:cubicBezTo>
                  <a:cubicBezTo>
                    <a:pt x="3550114" y="4086288"/>
                    <a:pt x="3549082" y="4086716"/>
                    <a:pt x="3548005" y="4086716"/>
                  </a:cubicBezTo>
                  <a:lnTo>
                    <a:pt x="4059" y="4086716"/>
                  </a:lnTo>
                  <a:cubicBezTo>
                    <a:pt x="2983" y="4086716"/>
                    <a:pt x="1950" y="4086288"/>
                    <a:pt x="1189" y="4085527"/>
                  </a:cubicBezTo>
                  <a:cubicBezTo>
                    <a:pt x="428" y="4084765"/>
                    <a:pt x="0" y="4083733"/>
                    <a:pt x="0" y="4082656"/>
                  </a:cubicBezTo>
                  <a:lnTo>
                    <a:pt x="0" y="4059"/>
                  </a:lnTo>
                  <a:cubicBezTo>
                    <a:pt x="0" y="2983"/>
                    <a:pt x="428" y="1950"/>
                    <a:pt x="1189" y="1189"/>
                  </a:cubicBezTo>
                  <a:cubicBezTo>
                    <a:pt x="1950" y="428"/>
                    <a:pt x="2983" y="0"/>
                    <a:pt x="4059" y="0"/>
                  </a:cubicBez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552064" cy="410576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-661256" y="-798592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-983322"/>
            <a:ext cx="2098589" cy="2012022"/>
          </a:xfrm>
          <a:custGeom>
            <a:avLst/>
            <a:gdLst/>
            <a:ahLst/>
            <a:cxnLst/>
            <a:rect l="l" t="t" r="r" b="b"/>
            <a:pathLst>
              <a:path w="2098589" h="2012022">
                <a:moveTo>
                  <a:pt x="0" y="0"/>
                </a:moveTo>
                <a:lnTo>
                  <a:pt x="2098589" y="0"/>
                </a:lnTo>
                <a:lnTo>
                  <a:pt x="2098589" y="2012022"/>
                </a:lnTo>
                <a:lnTo>
                  <a:pt x="0" y="201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87745" y="7215884"/>
            <a:ext cx="4739443" cy="2650424"/>
            <a:chOff x="0" y="0"/>
            <a:chExt cx="734264" cy="410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4264" cy="410620"/>
            </a:xfrm>
            <a:custGeom>
              <a:avLst/>
              <a:gdLst/>
              <a:ahLst/>
              <a:cxnLst/>
              <a:rect l="l" t="t" r="r" b="b"/>
              <a:pathLst>
                <a:path w="734264" h="410620">
                  <a:moveTo>
                    <a:pt x="37571" y="0"/>
                  </a:moveTo>
                  <a:lnTo>
                    <a:pt x="696693" y="0"/>
                  </a:lnTo>
                  <a:cubicBezTo>
                    <a:pt x="717443" y="0"/>
                    <a:pt x="734264" y="16821"/>
                    <a:pt x="734264" y="37571"/>
                  </a:cubicBezTo>
                  <a:lnTo>
                    <a:pt x="734264" y="373049"/>
                  </a:lnTo>
                  <a:cubicBezTo>
                    <a:pt x="734264" y="393799"/>
                    <a:pt x="717443" y="410620"/>
                    <a:pt x="696693" y="410620"/>
                  </a:cubicBezTo>
                  <a:lnTo>
                    <a:pt x="37571" y="410620"/>
                  </a:lnTo>
                  <a:cubicBezTo>
                    <a:pt x="16821" y="410620"/>
                    <a:pt x="0" y="393799"/>
                    <a:pt x="0" y="373049"/>
                  </a:cubicBezTo>
                  <a:lnTo>
                    <a:pt x="0" y="37571"/>
                  </a:lnTo>
                  <a:cubicBezTo>
                    <a:pt x="0" y="16821"/>
                    <a:pt x="16821" y="0"/>
                    <a:pt x="37571" y="0"/>
                  </a:cubicBezTo>
                  <a:close/>
                </a:path>
              </a:pathLst>
            </a:custGeom>
            <a:blipFill>
              <a:blip r:embed="rId3"/>
              <a:stretch>
                <a:fillRect t="-1170" b="-117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044357" y="4346385"/>
            <a:ext cx="4739443" cy="2650424"/>
            <a:chOff x="0" y="0"/>
            <a:chExt cx="734264" cy="4106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4264" cy="410620"/>
            </a:xfrm>
            <a:custGeom>
              <a:avLst/>
              <a:gdLst/>
              <a:ahLst/>
              <a:cxnLst/>
              <a:rect l="l" t="t" r="r" b="b"/>
              <a:pathLst>
                <a:path w="734264" h="410620">
                  <a:moveTo>
                    <a:pt x="37571" y="0"/>
                  </a:moveTo>
                  <a:lnTo>
                    <a:pt x="696693" y="0"/>
                  </a:lnTo>
                  <a:cubicBezTo>
                    <a:pt x="717443" y="0"/>
                    <a:pt x="734264" y="16821"/>
                    <a:pt x="734264" y="37571"/>
                  </a:cubicBezTo>
                  <a:lnTo>
                    <a:pt x="734264" y="373049"/>
                  </a:lnTo>
                  <a:cubicBezTo>
                    <a:pt x="734264" y="393799"/>
                    <a:pt x="717443" y="410620"/>
                    <a:pt x="696693" y="410620"/>
                  </a:cubicBezTo>
                  <a:lnTo>
                    <a:pt x="37571" y="410620"/>
                  </a:lnTo>
                  <a:cubicBezTo>
                    <a:pt x="16821" y="410620"/>
                    <a:pt x="0" y="393799"/>
                    <a:pt x="0" y="373049"/>
                  </a:cubicBezTo>
                  <a:lnTo>
                    <a:pt x="0" y="37571"/>
                  </a:lnTo>
                  <a:cubicBezTo>
                    <a:pt x="0" y="16821"/>
                    <a:pt x="16821" y="0"/>
                    <a:pt x="37571" y="0"/>
                  </a:cubicBezTo>
                  <a:close/>
                </a:path>
              </a:pathLst>
            </a:custGeom>
            <a:blipFill>
              <a:blip r:embed="rId4"/>
              <a:stretch>
                <a:fillRect l="-4482" r="-4482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787745" y="1115640"/>
            <a:ext cx="5383209" cy="3010435"/>
            <a:chOff x="0" y="0"/>
            <a:chExt cx="734264" cy="410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4264" cy="410620"/>
            </a:xfrm>
            <a:custGeom>
              <a:avLst/>
              <a:gdLst/>
              <a:ahLst/>
              <a:cxnLst/>
              <a:rect l="l" t="t" r="r" b="b"/>
              <a:pathLst>
                <a:path w="734264" h="410620">
                  <a:moveTo>
                    <a:pt x="33078" y="0"/>
                  </a:moveTo>
                  <a:lnTo>
                    <a:pt x="701186" y="0"/>
                  </a:lnTo>
                  <a:cubicBezTo>
                    <a:pt x="709959" y="0"/>
                    <a:pt x="718372" y="3485"/>
                    <a:pt x="724575" y="9688"/>
                  </a:cubicBezTo>
                  <a:cubicBezTo>
                    <a:pt x="730779" y="15892"/>
                    <a:pt x="734264" y="24305"/>
                    <a:pt x="734264" y="33078"/>
                  </a:cubicBezTo>
                  <a:lnTo>
                    <a:pt x="734264" y="377542"/>
                  </a:lnTo>
                  <a:cubicBezTo>
                    <a:pt x="734264" y="395811"/>
                    <a:pt x="719454" y="410620"/>
                    <a:pt x="701186" y="410620"/>
                  </a:cubicBezTo>
                  <a:lnTo>
                    <a:pt x="33078" y="410620"/>
                  </a:lnTo>
                  <a:cubicBezTo>
                    <a:pt x="24305" y="410620"/>
                    <a:pt x="15892" y="407135"/>
                    <a:pt x="9688" y="400932"/>
                  </a:cubicBezTo>
                  <a:cubicBezTo>
                    <a:pt x="3485" y="394729"/>
                    <a:pt x="0" y="386315"/>
                    <a:pt x="0" y="377542"/>
                  </a:cubicBezTo>
                  <a:lnTo>
                    <a:pt x="0" y="33078"/>
                  </a:lnTo>
                  <a:cubicBezTo>
                    <a:pt x="0" y="24305"/>
                    <a:pt x="3485" y="15892"/>
                    <a:pt x="9688" y="9688"/>
                  </a:cubicBezTo>
                  <a:cubicBezTo>
                    <a:pt x="15892" y="3485"/>
                    <a:pt x="24305" y="0"/>
                    <a:pt x="33078" y="0"/>
                  </a:cubicBezTo>
                  <a:close/>
                </a:path>
              </a:pathLst>
            </a:custGeom>
            <a:blipFill>
              <a:blip r:embed="rId5"/>
              <a:stretch>
                <a:fillRect t="-17026" b="-17026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669327" y="1134690"/>
            <a:ext cx="8115300" cy="229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0"/>
              </a:lnSpc>
            </a:pPr>
            <a:r>
              <a:rPr lang="en-US" sz="4000">
                <a:solidFill>
                  <a:srgbClr val="F8F8F8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2.โครงการจัดทำแผนพัฒนาท้องถิ่น   โดยกระบวนการมีส่วนร่วม</a:t>
            </a:r>
            <a:endParaRPr lang="en-US" sz="4000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560"/>
              </a:lnSpc>
            </a:pPr>
            <a:endParaRPr lang="en-US" sz="4000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560"/>
              </a:lnSpc>
            </a:pPr>
            <a:endParaRPr lang="en-US" sz="4000">
              <a:solidFill>
                <a:srgbClr val="F8F8F8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69327" y="2720934"/>
            <a:ext cx="8115300" cy="682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5"/>
              </a:lnSpc>
            </a:pPr>
            <a:r>
              <a:rPr lang="en-US" sz="2880">
                <a:solidFill>
                  <a:srgbClr val="FFFFFF"/>
                </a:solidFill>
                <a:cs typeface="เอฟซี มินิมอล" panose="020B0500040200020003"/>
              </a:rPr>
              <a:t>เพื่อให้พนักงานลูกจ้างและพนักงานจ้างได้รับรู้และตระหนักรวมถึงปลูกฝังค่านิยมในการเป็นข้าราชการที่ดี</a:t>
            </a: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r>
              <a:rPr lang="en-US" sz="288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ผลลัพธ์เชิงปริมาณ</a:t>
            </a:r>
            <a:endParaRPr lang="en-US" sz="288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r>
              <a:rPr lang="en-US" sz="2880">
                <a:solidFill>
                  <a:srgbClr val="FFFFFF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เผยแพร่ประชาสัมพันธ์ ปีละ 1 ครั้ง</a:t>
            </a:r>
            <a:endParaRPr lang="en-US" sz="288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r>
              <a:rPr lang="en-US" sz="288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ผลลัพธ์เชิงคุณภาพ</a:t>
            </a:r>
            <a:endParaRPr lang="en-US" sz="288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r>
              <a:rPr lang="en-US" sz="2880">
                <a:solidFill>
                  <a:srgbClr val="FFFFFF"/>
                </a:solidFill>
                <a:cs typeface="เอฟซี มินิมอล" panose="020B0500040200020003"/>
              </a:rPr>
              <a:t>พนักงาน ลูกจ้าง และพนักงานจ้างได้รับรู้และตระหนักถึงการมีจริยธรรมในการปฏิบัติงาน</a:t>
            </a: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4035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550"/>
              </a:lnSpc>
            </a:pPr>
            <a:endParaRPr lang="en-US" sz="2880">
              <a:solidFill>
                <a:srgbClr val="FFFFFF"/>
              </a:solidFill>
              <a:cs typeface="เอฟซี มินิมอล" panose="020B0500040200020003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5439" y="3875001"/>
            <a:ext cx="10537128" cy="3548174"/>
            <a:chOff x="0" y="0"/>
            <a:chExt cx="2775211" cy="9344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75211" cy="934499"/>
            </a:xfrm>
            <a:custGeom>
              <a:avLst/>
              <a:gdLst/>
              <a:ahLst/>
              <a:cxnLst/>
              <a:rect l="l" t="t" r="r" b="b"/>
              <a:pathLst>
                <a:path w="2775211" h="934499">
                  <a:moveTo>
                    <a:pt x="8817" y="0"/>
                  </a:moveTo>
                  <a:lnTo>
                    <a:pt x="2766394" y="0"/>
                  </a:lnTo>
                  <a:cubicBezTo>
                    <a:pt x="2768732" y="0"/>
                    <a:pt x="2770975" y="929"/>
                    <a:pt x="2772628" y="2582"/>
                  </a:cubicBezTo>
                  <a:cubicBezTo>
                    <a:pt x="2774282" y="4236"/>
                    <a:pt x="2775211" y="6478"/>
                    <a:pt x="2775211" y="8817"/>
                  </a:cubicBezTo>
                  <a:lnTo>
                    <a:pt x="2775211" y="925682"/>
                  </a:lnTo>
                  <a:cubicBezTo>
                    <a:pt x="2775211" y="928020"/>
                    <a:pt x="2774282" y="930263"/>
                    <a:pt x="2772628" y="931916"/>
                  </a:cubicBezTo>
                  <a:cubicBezTo>
                    <a:pt x="2770975" y="933570"/>
                    <a:pt x="2768732" y="934499"/>
                    <a:pt x="2766394" y="934499"/>
                  </a:cubicBezTo>
                  <a:lnTo>
                    <a:pt x="8817" y="934499"/>
                  </a:lnTo>
                  <a:cubicBezTo>
                    <a:pt x="3947" y="934499"/>
                    <a:pt x="0" y="930551"/>
                    <a:pt x="0" y="925682"/>
                  </a:cubicBezTo>
                  <a:lnTo>
                    <a:pt x="0" y="8817"/>
                  </a:lnTo>
                  <a:cubicBezTo>
                    <a:pt x="0" y="6478"/>
                    <a:pt x="929" y="4236"/>
                    <a:pt x="2582" y="2582"/>
                  </a:cubicBezTo>
                  <a:cubicBezTo>
                    <a:pt x="4236" y="929"/>
                    <a:pt x="6478" y="0"/>
                    <a:pt x="881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D1F1D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75211" cy="953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0073" y="8209620"/>
            <a:ext cx="18878992" cy="2416578"/>
            <a:chOff x="0" y="0"/>
            <a:chExt cx="7032175" cy="9001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32175" cy="900143"/>
            </a:xfrm>
            <a:custGeom>
              <a:avLst/>
              <a:gdLst/>
              <a:ahLst/>
              <a:cxnLst/>
              <a:rect l="l" t="t" r="r" b="b"/>
              <a:pathLst>
                <a:path w="7032175" h="900143">
                  <a:moveTo>
                    <a:pt x="0" y="0"/>
                  </a:moveTo>
                  <a:lnTo>
                    <a:pt x="7032175" y="0"/>
                  </a:lnTo>
                  <a:lnTo>
                    <a:pt x="7032175" y="900143"/>
                  </a:lnTo>
                  <a:lnTo>
                    <a:pt x="0" y="900143"/>
                  </a:lnTo>
                  <a:close/>
                </a:path>
              </a:pathLst>
            </a:custGeom>
            <a:gradFill rotWithShape="1">
              <a:gsLst>
                <a:gs pos="0">
                  <a:srgbClr val="EFFDF2">
                    <a:alpha val="0"/>
                  </a:srgbClr>
                </a:gs>
                <a:gs pos="100000">
                  <a:srgbClr val="B5D4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7032175" cy="91919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192532" y="-462111"/>
            <a:ext cx="2850717" cy="10971438"/>
            <a:chOff x="0" y="0"/>
            <a:chExt cx="1061854" cy="40867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1854" cy="4086716"/>
            </a:xfrm>
            <a:custGeom>
              <a:avLst/>
              <a:gdLst/>
              <a:ahLst/>
              <a:cxnLst/>
              <a:rect l="l" t="t" r="r" b="b"/>
              <a:pathLst>
                <a:path w="1061854" h="4086716">
                  <a:moveTo>
                    <a:pt x="13579" y="0"/>
                  </a:moveTo>
                  <a:lnTo>
                    <a:pt x="1048276" y="0"/>
                  </a:lnTo>
                  <a:cubicBezTo>
                    <a:pt x="1055775" y="0"/>
                    <a:pt x="1061854" y="6079"/>
                    <a:pt x="1061854" y="13579"/>
                  </a:cubicBezTo>
                  <a:lnTo>
                    <a:pt x="1061854" y="4073137"/>
                  </a:lnTo>
                  <a:cubicBezTo>
                    <a:pt x="1061854" y="4080636"/>
                    <a:pt x="1055775" y="4086716"/>
                    <a:pt x="1048276" y="4086716"/>
                  </a:cubicBezTo>
                  <a:lnTo>
                    <a:pt x="13579" y="4086716"/>
                  </a:lnTo>
                  <a:cubicBezTo>
                    <a:pt x="6079" y="4086716"/>
                    <a:pt x="0" y="4080636"/>
                    <a:pt x="0" y="4073137"/>
                  </a:cubicBezTo>
                  <a:lnTo>
                    <a:pt x="0" y="13579"/>
                  </a:lnTo>
                  <a:cubicBezTo>
                    <a:pt x="0" y="6079"/>
                    <a:pt x="6079" y="0"/>
                    <a:pt x="13579" y="0"/>
                  </a:cubicBezTo>
                  <a:close/>
                </a:path>
              </a:pathLst>
            </a:custGeom>
            <a:solidFill>
              <a:srgbClr val="2D537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061854" cy="410576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 rot="-1364720">
            <a:off x="13801440" y="1420190"/>
            <a:ext cx="6915720" cy="6906061"/>
          </a:xfrm>
          <a:custGeom>
            <a:avLst/>
            <a:gdLst/>
            <a:ahLst/>
            <a:cxnLst/>
            <a:rect l="l" t="t" r="r" b="b"/>
            <a:pathLst>
              <a:path w="6915720" h="6906061">
                <a:moveTo>
                  <a:pt x="0" y="0"/>
                </a:moveTo>
                <a:lnTo>
                  <a:pt x="6915720" y="0"/>
                </a:lnTo>
                <a:lnTo>
                  <a:pt x="6915720" y="6906061"/>
                </a:lnTo>
                <a:lnTo>
                  <a:pt x="0" y="690606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62058" y="6869198"/>
            <a:ext cx="2376100" cy="2111759"/>
          </a:xfrm>
          <a:custGeom>
            <a:avLst/>
            <a:gdLst/>
            <a:ahLst/>
            <a:cxnLst/>
            <a:rect l="l" t="t" r="r" b="b"/>
            <a:pathLst>
              <a:path w="2376100" h="2111759">
                <a:moveTo>
                  <a:pt x="0" y="0"/>
                </a:moveTo>
                <a:lnTo>
                  <a:pt x="2376100" y="0"/>
                </a:lnTo>
                <a:lnTo>
                  <a:pt x="2376100" y="2111760"/>
                </a:lnTo>
                <a:lnTo>
                  <a:pt x="0" y="2111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26387" y="671773"/>
            <a:ext cx="2532288" cy="2525958"/>
          </a:xfrm>
          <a:custGeom>
            <a:avLst/>
            <a:gdLst/>
            <a:ahLst/>
            <a:cxnLst/>
            <a:rect l="l" t="t" r="r" b="b"/>
            <a:pathLst>
              <a:path w="2532288" h="2525958">
                <a:moveTo>
                  <a:pt x="0" y="0"/>
                </a:moveTo>
                <a:lnTo>
                  <a:pt x="2532289" y="0"/>
                </a:lnTo>
                <a:lnTo>
                  <a:pt x="2532289" y="2525958"/>
                </a:lnTo>
                <a:lnTo>
                  <a:pt x="0" y="252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85674" y="576523"/>
            <a:ext cx="12972929" cy="3663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40"/>
              </a:lnSpc>
            </a:pPr>
            <a:r>
              <a:rPr lang="en-US" sz="503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3.โครงการอบรมพัฒนาศักยภาพเด็กและเยาวชนตำบลบ้านสา</a:t>
            </a:r>
            <a:endParaRPr lang="en-US" sz="503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just">
              <a:lnSpc>
                <a:spcPts val="15745"/>
              </a:lnSpc>
            </a:pPr>
            <a:endParaRPr lang="en-US" sz="503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62004" y="2538326"/>
            <a:ext cx="8914633" cy="58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36699B"/>
                </a:solidFill>
                <a:cs typeface="เอฟซี มินิมอล" panose="020B0500040200020003"/>
              </a:rPr>
              <a:t>เพื่อส่งเสริมให้เด็กและเยาวชนได้พัฒนาตนเองทั้งด้านร่างกาย จิตใจ อารมณ์ สังคม และสติปัญญา</a:t>
            </a:r>
            <a:endParaRPr lang="en-US" sz="27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2185"/>
              </a:lnSpc>
            </a:pPr>
            <a:endParaRPr lang="en-US" sz="27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780"/>
              </a:lnSpc>
            </a:pPr>
            <a:r>
              <a:rPr lang="en-US" sz="2700" u="sng">
                <a:solidFill>
                  <a:srgbClr val="36699B"/>
                </a:solidFill>
                <a:cs typeface="เอฟซี มินิมอล" panose="020B0500040200020003"/>
              </a:rPr>
              <a:t>ผลลัพธ์เชิงปริมาณ</a:t>
            </a:r>
            <a:endParaRPr lang="en-US" sz="2700" u="sng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36699B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มีผู้เข้าร่วมโครงการ จำนวน 50 คน</a:t>
            </a:r>
            <a:endParaRPr lang="en-US" sz="2700">
              <a:solidFill>
                <a:srgbClr val="36699B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3780"/>
              </a:lnSpc>
            </a:pPr>
            <a:endParaRPr lang="en-US" sz="2700">
              <a:solidFill>
                <a:srgbClr val="36699B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3185"/>
              </a:lnSpc>
            </a:pPr>
            <a:r>
              <a:rPr lang="en-US" sz="2700" u="sng">
                <a:solidFill>
                  <a:srgbClr val="36699B"/>
                </a:solidFill>
                <a:cs typeface="เอฟซี มินิมอล" panose="020B0500040200020003"/>
              </a:rPr>
              <a:t>ผลลัพธ์เชิงคุณภาพ</a:t>
            </a:r>
            <a:endParaRPr lang="en-US" sz="2700" u="sng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36699B"/>
                </a:solidFill>
                <a:cs typeface="เอฟซี มินิมอล" panose="020B0500040200020003"/>
              </a:rPr>
              <a:t>เด็กและเยาวชนมีร่างกาย จิตใจ อารมณ์ สังคม </a:t>
            </a:r>
            <a:endParaRPr lang="en-US" sz="27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36699B"/>
                </a:solidFill>
                <a:cs typeface="เอฟซี มินิมอล" panose="020B0500040200020003"/>
              </a:rPr>
              <a:t>และสติปัญญาที่ดี สามารถอยู่ในสังคมได้อย่างมีความสุข</a:t>
            </a:r>
            <a:endParaRPr lang="en-US" sz="27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780"/>
              </a:lnSpc>
            </a:pPr>
            <a:endParaRPr lang="en-US" sz="27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780"/>
              </a:lnSpc>
            </a:pPr>
            <a:endParaRPr lang="en-US" sz="27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780"/>
              </a:lnSpc>
            </a:pPr>
            <a:endParaRPr lang="en-US" sz="2700">
              <a:solidFill>
                <a:srgbClr val="36699B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220"/>
              </a:lnSpc>
            </a:pPr>
            <a:endParaRPr lang="en-US" sz="2700">
              <a:solidFill>
                <a:srgbClr val="36699B"/>
              </a:solidFill>
              <a:cs typeface="เอฟซี มินิมอล" panose="020B0500040200020003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9295972" y="5879225"/>
            <a:ext cx="4091706" cy="409170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98757" y="24083"/>
                  </a:moveTo>
                  <a:lnTo>
                    <a:pt x="788718" y="214042"/>
                  </a:lnTo>
                  <a:cubicBezTo>
                    <a:pt x="804137" y="229462"/>
                    <a:pt x="812800" y="250376"/>
                    <a:pt x="812800" y="272183"/>
                  </a:cubicBezTo>
                  <a:lnTo>
                    <a:pt x="812800" y="540617"/>
                  </a:lnTo>
                  <a:cubicBezTo>
                    <a:pt x="812800" y="562424"/>
                    <a:pt x="804137" y="583338"/>
                    <a:pt x="788718" y="598757"/>
                  </a:cubicBezTo>
                  <a:lnTo>
                    <a:pt x="598757" y="788718"/>
                  </a:lnTo>
                  <a:cubicBezTo>
                    <a:pt x="583338" y="804137"/>
                    <a:pt x="562424" y="812800"/>
                    <a:pt x="540617" y="812800"/>
                  </a:cubicBezTo>
                  <a:lnTo>
                    <a:pt x="272183" y="812800"/>
                  </a:lnTo>
                  <a:cubicBezTo>
                    <a:pt x="250376" y="812800"/>
                    <a:pt x="229462" y="804137"/>
                    <a:pt x="214042" y="788718"/>
                  </a:cubicBezTo>
                  <a:lnTo>
                    <a:pt x="24083" y="598757"/>
                  </a:lnTo>
                  <a:cubicBezTo>
                    <a:pt x="8663" y="583338"/>
                    <a:pt x="0" y="562424"/>
                    <a:pt x="0" y="540617"/>
                  </a:cubicBezTo>
                  <a:lnTo>
                    <a:pt x="0" y="272183"/>
                  </a:lnTo>
                  <a:cubicBezTo>
                    <a:pt x="0" y="250376"/>
                    <a:pt x="8663" y="229462"/>
                    <a:pt x="24083" y="214042"/>
                  </a:cubicBezTo>
                  <a:lnTo>
                    <a:pt x="214042" y="24083"/>
                  </a:lnTo>
                  <a:cubicBezTo>
                    <a:pt x="229462" y="8663"/>
                    <a:pt x="250376" y="0"/>
                    <a:pt x="272183" y="0"/>
                  </a:cubicBezTo>
                  <a:lnTo>
                    <a:pt x="540617" y="0"/>
                  </a:lnTo>
                  <a:cubicBezTo>
                    <a:pt x="562424" y="0"/>
                    <a:pt x="583338" y="8663"/>
                    <a:pt x="598757" y="24083"/>
                  </a:cubicBezTo>
                  <a:close/>
                </a:path>
              </a:pathLst>
            </a:custGeom>
            <a:blipFill>
              <a:blip r:embed="rId6"/>
              <a:stretch>
                <a:fillRect l="-35942" r="-35942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2979978" y="3154658"/>
            <a:ext cx="4637912" cy="463791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95921" y="21246"/>
                  </a:moveTo>
                  <a:lnTo>
                    <a:pt x="791554" y="216879"/>
                  </a:lnTo>
                  <a:cubicBezTo>
                    <a:pt x="805157" y="230482"/>
                    <a:pt x="812800" y="248933"/>
                    <a:pt x="812800" y="268172"/>
                  </a:cubicBezTo>
                  <a:lnTo>
                    <a:pt x="812800" y="544628"/>
                  </a:lnTo>
                  <a:cubicBezTo>
                    <a:pt x="812800" y="563867"/>
                    <a:pt x="805157" y="582318"/>
                    <a:pt x="791554" y="595921"/>
                  </a:cubicBezTo>
                  <a:lnTo>
                    <a:pt x="595921" y="791554"/>
                  </a:lnTo>
                  <a:cubicBezTo>
                    <a:pt x="582318" y="805157"/>
                    <a:pt x="563867" y="812800"/>
                    <a:pt x="544628" y="812800"/>
                  </a:cubicBezTo>
                  <a:lnTo>
                    <a:pt x="268172" y="812800"/>
                  </a:lnTo>
                  <a:cubicBezTo>
                    <a:pt x="248933" y="812800"/>
                    <a:pt x="230482" y="805157"/>
                    <a:pt x="216879" y="791554"/>
                  </a:cubicBezTo>
                  <a:lnTo>
                    <a:pt x="21246" y="595921"/>
                  </a:lnTo>
                  <a:cubicBezTo>
                    <a:pt x="7643" y="582318"/>
                    <a:pt x="0" y="563867"/>
                    <a:pt x="0" y="544628"/>
                  </a:cubicBezTo>
                  <a:lnTo>
                    <a:pt x="0" y="268172"/>
                  </a:lnTo>
                  <a:cubicBezTo>
                    <a:pt x="0" y="248933"/>
                    <a:pt x="7643" y="230482"/>
                    <a:pt x="21246" y="216879"/>
                  </a:cubicBezTo>
                  <a:lnTo>
                    <a:pt x="216879" y="21246"/>
                  </a:lnTo>
                  <a:cubicBezTo>
                    <a:pt x="230482" y="7643"/>
                    <a:pt x="248933" y="0"/>
                    <a:pt x="268172" y="0"/>
                  </a:cubicBezTo>
                  <a:lnTo>
                    <a:pt x="544628" y="0"/>
                  </a:lnTo>
                  <a:cubicBezTo>
                    <a:pt x="563867" y="0"/>
                    <a:pt x="582318" y="7643"/>
                    <a:pt x="595921" y="21246"/>
                  </a:cubicBez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0896" y="-972791"/>
            <a:ext cx="19549792" cy="12232582"/>
            <a:chOff x="0" y="0"/>
            <a:chExt cx="26066390" cy="16310110"/>
          </a:xfrm>
        </p:grpSpPr>
        <p:sp>
          <p:nvSpPr>
            <p:cNvPr id="3" name="Freeform 3"/>
            <p:cNvSpPr/>
            <p:nvPr/>
          </p:nvSpPr>
          <p:spPr>
            <a:xfrm rot="395830">
              <a:off x="19123972" y="9613599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3" y="0"/>
                  </a:lnTo>
                  <a:lnTo>
                    <a:pt x="3168133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395830">
              <a:off x="13574799" y="10797792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9"/>
                  </a:lnTo>
                  <a:lnTo>
                    <a:pt x="0" y="281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041888">
              <a:off x="8535184" y="12815307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1041888">
              <a:off x="6284460" y="857585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041888">
              <a:off x="17129333" y="5400811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718477">
              <a:off x="20943183" y="594933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1041888">
              <a:off x="4767149" y="1090123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1041888">
              <a:off x="2156023" y="8108556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822784">
              <a:off x="19637620" y="273100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7" y="0"/>
                  </a:lnTo>
                  <a:lnTo>
                    <a:pt x="2140837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041888">
              <a:off x="21662740" y="27611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1041888">
              <a:off x="16596736" y="73377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1041888">
              <a:off x="3038335" y="472188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1041888">
              <a:off x="235145" y="196122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1041888">
              <a:off x="23690409" y="4721887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1041888">
              <a:off x="4767149" y="1717853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1041888">
              <a:off x="8718783" y="462934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9"/>
                  </a:lnTo>
                  <a:lnTo>
                    <a:pt x="0" y="1902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1041888">
              <a:off x="1732772" y="11826588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579317">
              <a:off x="23300174" y="9673790"/>
              <a:ext cx="2140836" cy="1902668"/>
            </a:xfrm>
            <a:custGeom>
              <a:avLst/>
              <a:gdLst/>
              <a:ahLst/>
              <a:cxnLst/>
              <a:rect l="l" t="t" r="r" b="b"/>
              <a:pathLst>
                <a:path w="2140836" h="1902668">
                  <a:moveTo>
                    <a:pt x="0" y="0"/>
                  </a:moveTo>
                  <a:lnTo>
                    <a:pt x="2140836" y="0"/>
                  </a:lnTo>
                  <a:lnTo>
                    <a:pt x="2140836" y="1902668"/>
                  </a:lnTo>
                  <a:lnTo>
                    <a:pt x="0" y="1902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395830">
              <a:off x="13533827" y="14131264"/>
              <a:ext cx="2309931" cy="2052951"/>
            </a:xfrm>
            <a:custGeom>
              <a:avLst/>
              <a:gdLst/>
              <a:ahLst/>
              <a:cxnLst/>
              <a:rect l="l" t="t" r="r" b="b"/>
              <a:pathLst>
                <a:path w="2309931" h="2052951">
                  <a:moveTo>
                    <a:pt x="0" y="0"/>
                  </a:moveTo>
                  <a:lnTo>
                    <a:pt x="2309930" y="0"/>
                  </a:lnTo>
                  <a:lnTo>
                    <a:pt x="2309930" y="2052951"/>
                  </a:lnTo>
                  <a:lnTo>
                    <a:pt x="0" y="205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496581">
              <a:off x="18133966" y="12815307"/>
              <a:ext cx="3168134" cy="2815679"/>
            </a:xfrm>
            <a:custGeom>
              <a:avLst/>
              <a:gdLst/>
              <a:ahLst/>
              <a:cxnLst/>
              <a:rect l="l" t="t" r="r" b="b"/>
              <a:pathLst>
                <a:path w="3168134" h="2815679">
                  <a:moveTo>
                    <a:pt x="0" y="0"/>
                  </a:moveTo>
                  <a:lnTo>
                    <a:pt x="3168134" y="0"/>
                  </a:lnTo>
                  <a:lnTo>
                    <a:pt x="3168134" y="2815678"/>
                  </a:lnTo>
                  <a:lnTo>
                    <a:pt x="0" y="281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930257">
            <a:off x="5153872" y="879871"/>
            <a:ext cx="7552267" cy="8229600"/>
          </a:xfrm>
          <a:custGeom>
            <a:avLst/>
            <a:gdLst/>
            <a:ahLst/>
            <a:cxnLst/>
            <a:rect l="l" t="t" r="r" b="b"/>
            <a:pathLst>
              <a:path w="7552267" h="8229600">
                <a:moveTo>
                  <a:pt x="0" y="0"/>
                </a:moveTo>
                <a:lnTo>
                  <a:pt x="7552267" y="0"/>
                </a:lnTo>
                <a:lnTo>
                  <a:pt x="75522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855923" y="3108960"/>
            <a:ext cx="7568172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7000">
                <a:solidFill>
                  <a:srgbClr val="36699B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ยุทธศาสตร์ที่ 2</a:t>
            </a:r>
            <a:endParaRPr lang="en-US" sz="700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ctr">
              <a:lnSpc>
                <a:spcPts val="7980"/>
              </a:lnSpc>
            </a:pPr>
            <a:endParaRPr lang="en-US" sz="7000">
              <a:solidFill>
                <a:srgbClr val="36699B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751100" y="4384352"/>
            <a:ext cx="15077409" cy="4873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0"/>
              </a:lnSpc>
            </a:pPr>
            <a:r>
              <a:rPr lang="en-US" sz="6115">
                <a:solidFill>
                  <a:srgbClr val="36699B"/>
                </a:solidFill>
                <a:cs typeface="เอฟซี มินิมอล Bold" panose="020B0500040200020003"/>
              </a:rPr>
              <a:t>สร้างความเข้มแข็งในระบบการบริหารจัดการด้านการส่งเสริมคุณธรรมให้เป็นเอกภาพ</a:t>
            </a:r>
            <a:endParaRPr lang="en-US" sz="6115">
              <a:solidFill>
                <a:srgbClr val="36699B"/>
              </a:solidFill>
              <a:cs typeface="เอฟซี มินิมอล Bold" panose="020B0500040200020003"/>
            </a:endParaRPr>
          </a:p>
          <a:p>
            <a:pPr algn="ctr">
              <a:lnSpc>
                <a:spcPts val="7965"/>
              </a:lnSpc>
            </a:pPr>
            <a:endParaRPr lang="en-US" sz="6115">
              <a:solidFill>
                <a:srgbClr val="36699B"/>
              </a:solidFill>
              <a:cs typeface="เอฟซี มินิมอล Bold" panose="020B0500040200020003"/>
            </a:endParaRPr>
          </a:p>
          <a:p>
            <a:pPr algn="ctr">
              <a:lnSpc>
                <a:spcPts val="16255"/>
              </a:lnSpc>
            </a:pPr>
            <a:endParaRPr lang="en-US" sz="6115">
              <a:solidFill>
                <a:srgbClr val="36699B"/>
              </a:solidFill>
              <a:cs typeface="เอฟซี มินิมอล Bold" panose="020B0500040200020003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3632" y="2416406"/>
            <a:ext cx="4699196" cy="2578684"/>
          </a:xfrm>
          <a:custGeom>
            <a:avLst/>
            <a:gdLst/>
            <a:ahLst/>
            <a:cxnLst/>
            <a:rect l="l" t="t" r="r" b="b"/>
            <a:pathLst>
              <a:path w="4699196" h="2578684">
                <a:moveTo>
                  <a:pt x="0" y="0"/>
                </a:moveTo>
                <a:lnTo>
                  <a:pt x="4699195" y="0"/>
                </a:lnTo>
                <a:lnTo>
                  <a:pt x="4699195" y="2578684"/>
                </a:lnTo>
                <a:lnTo>
                  <a:pt x="0" y="257868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797337" y="-1669330"/>
            <a:ext cx="11272315" cy="12912184"/>
            <a:chOff x="0" y="0"/>
            <a:chExt cx="15029754" cy="17216246"/>
          </a:xfrm>
        </p:grpSpPr>
        <p:sp>
          <p:nvSpPr>
            <p:cNvPr id="4" name="Freeform 4"/>
            <p:cNvSpPr/>
            <p:nvPr/>
          </p:nvSpPr>
          <p:spPr>
            <a:xfrm>
              <a:off x="6512624" y="6037764"/>
              <a:ext cx="8517130" cy="8165798"/>
            </a:xfrm>
            <a:custGeom>
              <a:avLst/>
              <a:gdLst/>
              <a:ahLst/>
              <a:cxnLst/>
              <a:rect l="l" t="t" r="r" b="b"/>
              <a:pathLst>
                <a:path w="8517130" h="8165798">
                  <a:moveTo>
                    <a:pt x="0" y="0"/>
                  </a:moveTo>
                  <a:lnTo>
                    <a:pt x="8517130" y="0"/>
                  </a:lnTo>
                  <a:lnTo>
                    <a:pt x="8517130" y="8165798"/>
                  </a:lnTo>
                  <a:lnTo>
                    <a:pt x="0" y="8165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7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7690484">
              <a:off x="4697440" y="3400733"/>
              <a:ext cx="9753600" cy="2267712"/>
            </a:xfrm>
            <a:custGeom>
              <a:avLst/>
              <a:gdLst/>
              <a:ahLst/>
              <a:cxnLst/>
              <a:rect l="l" t="t" r="r" b="b"/>
              <a:pathLst>
                <a:path w="9753600" h="2267712">
                  <a:moveTo>
                    <a:pt x="0" y="0"/>
                  </a:moveTo>
                  <a:lnTo>
                    <a:pt x="9753600" y="0"/>
                  </a:lnTo>
                  <a:lnTo>
                    <a:pt x="9753600" y="2267712"/>
                  </a:lnTo>
                  <a:lnTo>
                    <a:pt x="0" y="2267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901834">
              <a:off x="1635855" y="8142382"/>
              <a:ext cx="6302529" cy="8015936"/>
            </a:xfrm>
            <a:custGeom>
              <a:avLst/>
              <a:gdLst/>
              <a:ahLst/>
              <a:cxnLst/>
              <a:rect l="l" t="t" r="r" b="b"/>
              <a:pathLst>
                <a:path w="6302529" h="8015936">
                  <a:moveTo>
                    <a:pt x="0" y="0"/>
                  </a:moveTo>
                  <a:lnTo>
                    <a:pt x="6302529" y="0"/>
                  </a:lnTo>
                  <a:lnTo>
                    <a:pt x="6302529" y="8015935"/>
                  </a:lnTo>
                  <a:lnTo>
                    <a:pt x="0" y="8015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7000"/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474979" y="667835"/>
            <a:ext cx="9784321" cy="225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55"/>
              </a:lnSpc>
            </a:pPr>
            <a:r>
              <a:rPr lang="en-US" sz="3325">
                <a:solidFill>
                  <a:srgbClr val="F8F8F8"/>
                </a:solidFill>
                <a:latin typeface="เอฟซี มินิมอล Bold" panose="020B0500040200020003"/>
                <a:cs typeface="เอฟซี มินิมอล Bold" panose="020B0500040200020003"/>
              </a:rPr>
              <a:t>1.โครงการฝึกอบรมการส่งเสริมคุณธรรมจริยธรรมบุคลากรองค์กรปกครองส่วนท้องถิ่นเพื่อเสริมสร้างวัฒนธรรมองค์กรสุจริต</a:t>
            </a:r>
            <a:endParaRPr lang="en-US" sz="3325">
              <a:solidFill>
                <a:srgbClr val="F8F8F8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  <a:p>
            <a:pPr algn="just">
              <a:lnSpc>
                <a:spcPts val="3955"/>
              </a:lnSpc>
            </a:pPr>
            <a:endParaRPr lang="en-US" sz="3325">
              <a:solidFill>
                <a:srgbClr val="F8F8F8"/>
              </a:solidFill>
              <a:latin typeface="เอฟซี มินิมอล Bold" panose="020B0500040200020003"/>
              <a:cs typeface="เอฟซี มินิมอล Bold" panose="020B0500040200020003"/>
            </a:endParaRPr>
          </a:p>
        </p:txBody>
      </p:sp>
      <p:sp>
        <p:nvSpPr>
          <p:cNvPr id="8" name="Freeform 8"/>
          <p:cNvSpPr/>
          <p:nvPr/>
        </p:nvSpPr>
        <p:spPr>
          <a:xfrm rot="5400000">
            <a:off x="12549618" y="1368508"/>
            <a:ext cx="547655" cy="1548141"/>
          </a:xfrm>
          <a:custGeom>
            <a:avLst/>
            <a:gdLst/>
            <a:ahLst/>
            <a:cxnLst/>
            <a:rect l="l" t="t" r="r" b="b"/>
            <a:pathLst>
              <a:path w="547655" h="1548141">
                <a:moveTo>
                  <a:pt x="0" y="0"/>
                </a:moveTo>
                <a:lnTo>
                  <a:pt x="547655" y="0"/>
                </a:lnTo>
                <a:lnTo>
                  <a:pt x="547655" y="1548141"/>
                </a:lnTo>
                <a:lnTo>
                  <a:pt x="0" y="1548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58330" y="734510"/>
            <a:ext cx="5386299" cy="5235154"/>
            <a:chOff x="0" y="0"/>
            <a:chExt cx="946026" cy="9194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6025" cy="919479"/>
            </a:xfrm>
            <a:custGeom>
              <a:avLst/>
              <a:gdLst/>
              <a:ahLst/>
              <a:cxnLst/>
              <a:rect l="l" t="t" r="r" b="b"/>
              <a:pathLst>
                <a:path w="946025" h="919479">
                  <a:moveTo>
                    <a:pt x="99176" y="0"/>
                  </a:moveTo>
                  <a:lnTo>
                    <a:pt x="846849" y="0"/>
                  </a:lnTo>
                  <a:cubicBezTo>
                    <a:pt x="901623" y="0"/>
                    <a:pt x="946025" y="44403"/>
                    <a:pt x="946025" y="99176"/>
                  </a:cubicBezTo>
                  <a:lnTo>
                    <a:pt x="946025" y="820303"/>
                  </a:lnTo>
                  <a:cubicBezTo>
                    <a:pt x="946025" y="875076"/>
                    <a:pt x="901623" y="919479"/>
                    <a:pt x="846849" y="919479"/>
                  </a:cubicBezTo>
                  <a:lnTo>
                    <a:pt x="99176" y="919479"/>
                  </a:lnTo>
                  <a:cubicBezTo>
                    <a:pt x="44403" y="919479"/>
                    <a:pt x="0" y="875076"/>
                    <a:pt x="0" y="820303"/>
                  </a:cubicBezTo>
                  <a:lnTo>
                    <a:pt x="0" y="99176"/>
                  </a:lnTo>
                  <a:cubicBezTo>
                    <a:pt x="0" y="44403"/>
                    <a:pt x="44403" y="0"/>
                    <a:pt x="99176" y="0"/>
                  </a:cubicBezTo>
                  <a:close/>
                </a:path>
              </a:pathLst>
            </a:custGeom>
            <a:blipFill>
              <a:blip r:embed="rId9"/>
              <a:stretch>
                <a:fillRect l="-35008" r="-35008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3451480" y="5183451"/>
            <a:ext cx="4925918" cy="4787692"/>
            <a:chOff x="0" y="0"/>
            <a:chExt cx="946026" cy="9194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46025" cy="919479"/>
            </a:xfrm>
            <a:custGeom>
              <a:avLst/>
              <a:gdLst/>
              <a:ahLst/>
              <a:cxnLst/>
              <a:rect l="l" t="t" r="r" b="b"/>
              <a:pathLst>
                <a:path w="946025" h="919479">
                  <a:moveTo>
                    <a:pt x="108445" y="0"/>
                  </a:moveTo>
                  <a:lnTo>
                    <a:pt x="837580" y="0"/>
                  </a:lnTo>
                  <a:cubicBezTo>
                    <a:pt x="866342" y="0"/>
                    <a:pt x="893925" y="11425"/>
                    <a:pt x="914263" y="31763"/>
                  </a:cubicBezTo>
                  <a:cubicBezTo>
                    <a:pt x="934600" y="52100"/>
                    <a:pt x="946025" y="79684"/>
                    <a:pt x="946025" y="108445"/>
                  </a:cubicBezTo>
                  <a:lnTo>
                    <a:pt x="946025" y="811034"/>
                  </a:lnTo>
                  <a:cubicBezTo>
                    <a:pt x="946025" y="870927"/>
                    <a:pt x="897473" y="919479"/>
                    <a:pt x="837580" y="919479"/>
                  </a:cubicBezTo>
                  <a:lnTo>
                    <a:pt x="108445" y="919479"/>
                  </a:lnTo>
                  <a:cubicBezTo>
                    <a:pt x="79684" y="919479"/>
                    <a:pt x="52100" y="908054"/>
                    <a:pt x="31763" y="887716"/>
                  </a:cubicBezTo>
                  <a:cubicBezTo>
                    <a:pt x="11425" y="867379"/>
                    <a:pt x="0" y="839795"/>
                    <a:pt x="0" y="811034"/>
                  </a:cubicBezTo>
                  <a:lnTo>
                    <a:pt x="0" y="108445"/>
                  </a:lnTo>
                  <a:cubicBezTo>
                    <a:pt x="0" y="48553"/>
                    <a:pt x="48553" y="0"/>
                    <a:pt x="108445" y="0"/>
                  </a:cubicBezTo>
                  <a:close/>
                </a:path>
              </a:pathLst>
            </a:custGeom>
            <a:blipFill>
              <a:blip r:embed="rId10"/>
              <a:stretch>
                <a:fillRect r="-46161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8713338" y="2866189"/>
            <a:ext cx="7734359" cy="573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cs typeface="เอฟซี มินิมอล" panose="020B0500040200020003"/>
              </a:rPr>
              <a:t>เพื่อเสริมสร้างวัฒนธรรมองค์กรสุจริตให้เจ้าหน้าที่ของหน่วยงานมีทัศนคติ ค่านิยม ในการปฏิบัติงานอย่างซื่อสัตย์สุจริต</a:t>
            </a:r>
            <a:endParaRPr lang="en-US" sz="26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640"/>
              </a:lnSpc>
            </a:pPr>
            <a:endParaRPr lang="en-US" sz="26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640"/>
              </a:lnSpc>
            </a:pPr>
            <a:r>
              <a:rPr lang="en-US" sz="260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ผลลัพธ์เชิงปริมาณ</a:t>
            </a:r>
            <a:endParaRPr lang="en-US" sz="260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เอฟซี มินิมอล" panose="020B0500040200020003"/>
                <a:cs typeface="เอฟซี มินิมอล" panose="020B0500040200020003"/>
              </a:rPr>
              <a:t>มีบุคลากรเข้าร่วมโครงการ จำนวน 50 คน</a:t>
            </a:r>
            <a:endParaRPr lang="en-US" sz="260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3640"/>
              </a:lnSpc>
            </a:pPr>
            <a:endParaRPr lang="en-US" sz="2600">
              <a:solidFill>
                <a:srgbClr val="FFFFFF"/>
              </a:solidFill>
              <a:latin typeface="เอฟซี มินิมอล" panose="020B0500040200020003"/>
              <a:cs typeface="เอฟซี มินิมอล" panose="020B0500040200020003"/>
            </a:endParaRPr>
          </a:p>
          <a:p>
            <a:pPr algn="just">
              <a:lnSpc>
                <a:spcPts val="3640"/>
              </a:lnSpc>
            </a:pPr>
            <a:r>
              <a:rPr lang="en-US" sz="2600" u="sng">
                <a:solidFill>
                  <a:srgbClr val="FFFFFF"/>
                </a:solidFill>
                <a:cs typeface="เอฟซี มินิมอล" panose="020B0500040200020003"/>
              </a:rPr>
              <a:t>ผลลัพธ์เชิงคุณภาพ</a:t>
            </a:r>
            <a:endParaRPr lang="en-US" sz="2600" u="sng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cs typeface="เอฟซี มินิมอล" panose="020B0500040200020003"/>
              </a:rPr>
              <a:t>บุคลากรในหน่วยงานมีทัศนคติ </a:t>
            </a:r>
            <a:endParaRPr lang="en-US" sz="26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cs typeface="เอฟซี มินิมอล" panose="020B0500040200020003"/>
              </a:rPr>
              <a:t>ค่านิยม ในการปฏิบัติงานอย่างซื่อสัตย์สุจริต</a:t>
            </a:r>
            <a:endParaRPr lang="en-US" sz="26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80"/>
              </a:lnSpc>
            </a:pPr>
            <a:endParaRPr lang="en-US" sz="26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80"/>
              </a:lnSpc>
            </a:pPr>
            <a:endParaRPr lang="en-US" sz="2600">
              <a:solidFill>
                <a:srgbClr val="FFFFFF"/>
              </a:solidFill>
              <a:cs typeface="เอฟซี มินิมอล" panose="020B0500040200020003"/>
            </a:endParaRPr>
          </a:p>
          <a:p>
            <a:pPr algn="just">
              <a:lnSpc>
                <a:spcPts val="3080"/>
              </a:lnSpc>
            </a:pPr>
            <a:endParaRPr lang="en-US" sz="2600">
              <a:solidFill>
                <a:srgbClr val="FFFFFF"/>
              </a:solidFill>
              <a:cs typeface="เอฟซี มินิมอล" panose="020B0500040200020003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4799</Words>
  <Application>WPS Presentation</Application>
  <PresentationFormat>กำหนดเอง</PresentationFormat>
  <Paragraphs>272</Paragraphs>
  <Slides>19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SimSun</vt:lpstr>
      <vt:lpstr>Wingdings</vt:lpstr>
      <vt:lpstr>เอฟซี มินิมอล Bold</vt:lpstr>
      <vt:lpstr>เอฟซี มินิมอล</vt:lpstr>
      <vt:lpstr>Opun Mai Bold</vt:lpstr>
      <vt:lpstr>Opun Mai Bold</vt:lpstr>
      <vt:lpstr>UID แนนโน๊ะ</vt:lpstr>
      <vt:lpstr>Calibri</vt:lpstr>
      <vt:lpstr>Microsoft YaHei</vt:lpstr>
      <vt:lpstr>Angsana New</vt:lpstr>
      <vt:lpstr>TH Sarabun PSK</vt:lpstr>
      <vt:lpstr>Arial Unicode MS</vt:lpstr>
      <vt:lpstr>Cordia New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สีน้ำเงิน และ สีฟ้า เรขาคณิต ทันสมัย ทางการ แนะนำบริษัท รายงาน พรีเซนต์เทชั่น</dc:title>
  <dc:creator/>
  <cp:lastModifiedBy>MyCOM</cp:lastModifiedBy>
  <cp:revision>3</cp:revision>
  <dcterms:created xsi:type="dcterms:W3CDTF">2006-08-16T00:00:00Z</dcterms:created>
  <dcterms:modified xsi:type="dcterms:W3CDTF">2024-05-17T05:45:11Z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29C82E46F7C44469B536C15809985C1D_13</vt:lpwstr>
  </property>
  <property fmtid="{D5CDD505-2E9C-101B-9397-08002B2CF9AE}" pid="3" name="KSOProductBuildVer">
    <vt:lpwstr>1054-12.2.0.16909</vt:lpwstr>
  </property>
</Properties>
</file>